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590" r:id="rId6"/>
    <p:sldId id="394" r:id="rId7"/>
    <p:sldId id="630" r:id="rId8"/>
    <p:sldId id="626" r:id="rId9"/>
    <p:sldId id="616" r:id="rId10"/>
    <p:sldId id="627" r:id="rId11"/>
    <p:sldId id="628" r:id="rId12"/>
    <p:sldId id="635" r:id="rId13"/>
    <p:sldId id="600" r:id="rId14"/>
    <p:sldId id="634" r:id="rId15"/>
    <p:sldId id="632" r:id="rId16"/>
    <p:sldId id="631" r:id="rId17"/>
    <p:sldId id="392" r:id="rId18"/>
    <p:sldId id="267" r:id="rId19"/>
    <p:sldId id="622" r:id="rId20"/>
    <p:sldId id="270" r:id="rId21"/>
    <p:sldId id="269" r:id="rId22"/>
    <p:sldId id="384" r:id="rId23"/>
    <p:sldId id="257" r:id="rId24"/>
  </p:sldIdLst>
  <p:sldSz cx="12192000" cy="6858000"/>
  <p:notesSz cx="6858000" cy="9777413"/>
  <p:custDataLst>
    <p:tags r:id="rId27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Imago" pitchFamily="2" charset="0"/>
        <a:ea typeface="+mn-ea"/>
        <a:cs typeface="+mn-cs"/>
      </a:defRPr>
    </a:lvl1pPr>
    <a:lvl2pPr marL="457200" algn="l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Imago" pitchFamily="2" charset="0"/>
        <a:ea typeface="+mn-ea"/>
        <a:cs typeface="+mn-cs"/>
      </a:defRPr>
    </a:lvl2pPr>
    <a:lvl3pPr marL="914400" algn="l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Imago" pitchFamily="2" charset="0"/>
        <a:ea typeface="+mn-ea"/>
        <a:cs typeface="+mn-cs"/>
      </a:defRPr>
    </a:lvl3pPr>
    <a:lvl4pPr marL="1371600" algn="l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Imago" pitchFamily="2" charset="0"/>
        <a:ea typeface="+mn-ea"/>
        <a:cs typeface="+mn-cs"/>
      </a:defRPr>
    </a:lvl4pPr>
    <a:lvl5pPr marL="1828800" algn="l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Imago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Imago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Imago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Imago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Imago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8" userDrawn="1">
          <p15:clr>
            <a:srgbClr val="A4A3A4"/>
          </p15:clr>
        </p15:guide>
        <p15:guide id="2" orient="horz" pos="935" userDrawn="1">
          <p15:clr>
            <a:srgbClr val="A4A3A4"/>
          </p15:clr>
        </p15:guide>
        <p15:guide id="4" orient="horz" pos="572">
          <p15:clr>
            <a:srgbClr val="A4A3A4"/>
          </p15:clr>
        </p15:guide>
        <p15:guide id="5" orient="horz" pos="4110">
          <p15:clr>
            <a:srgbClr val="A4A3A4"/>
          </p15:clr>
        </p15:guide>
        <p15:guide id="6" pos="5473" userDrawn="1">
          <p15:clr>
            <a:srgbClr val="A4A3A4"/>
          </p15:clr>
        </p15:guide>
        <p15:guide id="7" pos="7357">
          <p15:clr>
            <a:srgbClr val="A4A3A4"/>
          </p15:clr>
        </p15:guide>
        <p15:guide id="8" pos="15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9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76767"/>
    <a:srgbClr val="3365FB"/>
    <a:srgbClr val="F76681"/>
    <a:srgbClr val="B760F9"/>
    <a:srgbClr val="00B7A5"/>
    <a:srgbClr val="D49FFF"/>
    <a:srgbClr val="A2C1FE"/>
    <a:srgbClr val="8CF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89352" autoAdjust="0"/>
  </p:normalViewPr>
  <p:slideViewPr>
    <p:cSldViewPr>
      <p:cViewPr varScale="1">
        <p:scale>
          <a:sx n="99" d="100"/>
          <a:sy n="99" d="100"/>
        </p:scale>
        <p:origin x="1056" y="184"/>
      </p:cViewPr>
      <p:guideLst>
        <p:guide orient="horz" pos="3748"/>
        <p:guide orient="horz" pos="935"/>
        <p:guide orient="horz" pos="572"/>
        <p:guide orient="horz" pos="4110"/>
        <p:guide pos="5473"/>
        <p:guide pos="7357"/>
        <p:guide pos="15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-2154" y="-114"/>
      </p:cViewPr>
      <p:guideLst>
        <p:guide orient="horz" pos="3079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DA3B0B-1046-FC43-9275-032557F2B7DE}" type="doc">
      <dgm:prSet loTypeId="urn:microsoft.com/office/officeart/2009/3/layout/DescendingProcess" loCatId="" qsTypeId="urn:microsoft.com/office/officeart/2005/8/quickstyle/simple2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AA284520-913F-D348-9C14-F6D6C6D92D30}">
      <dgm:prSet phldrT="[Text]" custT="1"/>
      <dgm:spPr/>
      <dgm:t>
        <a:bodyPr/>
        <a:lstStyle/>
        <a:p>
          <a:r>
            <a:rPr lang="en-US" sz="2000" dirty="0"/>
            <a:t>Trial objective: </a:t>
          </a:r>
        </a:p>
        <a:p>
          <a:r>
            <a:rPr lang="en-US" sz="2000" dirty="0"/>
            <a:t>POC vs. confirmatory</a:t>
          </a:r>
        </a:p>
      </dgm:t>
    </dgm:pt>
    <dgm:pt modelId="{DE7B31FC-2525-B247-A4A1-18544BA8C198}" type="parTrans" cxnId="{7DF24D0E-B8CC-0345-8D64-61EA38059DC6}">
      <dgm:prSet/>
      <dgm:spPr/>
      <dgm:t>
        <a:bodyPr/>
        <a:lstStyle/>
        <a:p>
          <a:endParaRPr lang="en-US"/>
        </a:p>
      </dgm:t>
    </dgm:pt>
    <dgm:pt modelId="{047CF85B-C474-2042-8139-29925863E4DC}" type="sibTrans" cxnId="{7DF24D0E-B8CC-0345-8D64-61EA38059DC6}">
      <dgm:prSet/>
      <dgm:spPr/>
      <dgm:t>
        <a:bodyPr/>
        <a:lstStyle/>
        <a:p>
          <a:endParaRPr lang="en-US"/>
        </a:p>
      </dgm:t>
    </dgm:pt>
    <dgm:pt modelId="{C78C5B79-5A7A-C849-A01B-6B3B07A8B47A}">
      <dgm:prSet phldrT="[Text]" custT="1"/>
      <dgm:spPr/>
      <dgm:t>
        <a:bodyPr/>
        <a:lstStyle/>
        <a:p>
          <a:r>
            <a:rPr lang="en-US" sz="2000" dirty="0"/>
            <a:t>External data availability and quality</a:t>
          </a:r>
        </a:p>
      </dgm:t>
    </dgm:pt>
    <dgm:pt modelId="{C3C494CE-E0F8-4E47-AEE0-E7AA42665711}" type="parTrans" cxnId="{7E0418A9-8804-A042-A32D-C67F60094E25}">
      <dgm:prSet/>
      <dgm:spPr/>
      <dgm:t>
        <a:bodyPr/>
        <a:lstStyle/>
        <a:p>
          <a:endParaRPr lang="en-US"/>
        </a:p>
      </dgm:t>
    </dgm:pt>
    <dgm:pt modelId="{9AD85B8C-E585-2844-920F-4B4628377D9C}" type="sibTrans" cxnId="{7E0418A9-8804-A042-A32D-C67F60094E25}">
      <dgm:prSet/>
      <dgm:spPr/>
      <dgm:t>
        <a:bodyPr/>
        <a:lstStyle/>
        <a:p>
          <a:endParaRPr lang="en-US"/>
        </a:p>
      </dgm:t>
    </dgm:pt>
    <dgm:pt modelId="{2BA67D23-AF0B-7E41-891A-2C1496199A91}">
      <dgm:prSet phldrT="[Text]" custT="1"/>
      <dgm:spPr/>
      <dgm:t>
        <a:bodyPr/>
        <a:lstStyle/>
        <a:p>
          <a:r>
            <a:rPr lang="en-US" sz="2000" dirty="0"/>
            <a:t>Evaluate potential level of bias between internal and external controls</a:t>
          </a:r>
        </a:p>
      </dgm:t>
    </dgm:pt>
    <dgm:pt modelId="{0A02FA66-7738-824B-B870-D0A4C89278BE}" type="parTrans" cxnId="{8C1CC8C7-3DBB-6348-A562-7EC4FE51C577}">
      <dgm:prSet/>
      <dgm:spPr/>
      <dgm:t>
        <a:bodyPr/>
        <a:lstStyle/>
        <a:p>
          <a:endParaRPr lang="en-US"/>
        </a:p>
      </dgm:t>
    </dgm:pt>
    <dgm:pt modelId="{632AEA2E-DAD4-4540-AEED-D49072387E1B}" type="sibTrans" cxnId="{8C1CC8C7-3DBB-6348-A562-7EC4FE51C577}">
      <dgm:prSet/>
      <dgm:spPr/>
      <dgm:t>
        <a:bodyPr/>
        <a:lstStyle/>
        <a:p>
          <a:endParaRPr lang="en-US"/>
        </a:p>
      </dgm:t>
    </dgm:pt>
    <dgm:pt modelId="{A4C18AF8-0E36-2D43-B54E-003272296AB9}">
      <dgm:prSet phldrT="[Text]" custT="1"/>
      <dgm:spPr/>
      <dgm:t>
        <a:bodyPr/>
        <a:lstStyle/>
        <a:p>
          <a:r>
            <a:rPr lang="en-US" sz="2000" dirty="0"/>
            <a:t>Trial operation considerations, e.g. enrollment speed</a:t>
          </a:r>
        </a:p>
      </dgm:t>
    </dgm:pt>
    <dgm:pt modelId="{2B47ED1F-6EB7-1640-9583-E57FE418D274}" type="parTrans" cxnId="{AA9B2BFB-C015-6B47-B48C-A40B919C791C}">
      <dgm:prSet/>
      <dgm:spPr/>
      <dgm:t>
        <a:bodyPr/>
        <a:lstStyle/>
        <a:p>
          <a:endParaRPr lang="en-US"/>
        </a:p>
      </dgm:t>
    </dgm:pt>
    <dgm:pt modelId="{F1424CCC-FB09-2D4A-9B76-101207A1172A}" type="sibTrans" cxnId="{AA9B2BFB-C015-6B47-B48C-A40B919C791C}">
      <dgm:prSet/>
      <dgm:spPr/>
      <dgm:t>
        <a:bodyPr/>
        <a:lstStyle/>
        <a:p>
          <a:endParaRPr lang="en-US"/>
        </a:p>
      </dgm:t>
    </dgm:pt>
    <dgm:pt modelId="{25F6CFC9-7727-8949-B264-8125A5E61772}">
      <dgm:prSet phldrT="[Text]" custT="1"/>
      <dgm:spPr/>
      <dgm:t>
        <a:bodyPr/>
        <a:lstStyle/>
        <a:p>
          <a:r>
            <a:rPr lang="en-US" sz="2000" dirty="0"/>
            <a:t>Pre-specify study design and trial success criteria</a:t>
          </a:r>
        </a:p>
      </dgm:t>
    </dgm:pt>
    <dgm:pt modelId="{FB25B37F-655B-7F40-BFDC-C5418C8D0BDD}" type="parTrans" cxnId="{D0C10E8E-C384-9A4F-8F1C-158214780AF3}">
      <dgm:prSet/>
      <dgm:spPr/>
      <dgm:t>
        <a:bodyPr/>
        <a:lstStyle/>
        <a:p>
          <a:endParaRPr lang="en-US"/>
        </a:p>
      </dgm:t>
    </dgm:pt>
    <dgm:pt modelId="{32AFECCB-92D6-F04B-B6D4-7CF2F51C604F}" type="sibTrans" cxnId="{D0C10E8E-C384-9A4F-8F1C-158214780AF3}">
      <dgm:prSet/>
      <dgm:spPr/>
      <dgm:t>
        <a:bodyPr/>
        <a:lstStyle/>
        <a:p>
          <a:endParaRPr lang="en-US"/>
        </a:p>
      </dgm:t>
    </dgm:pt>
    <dgm:pt modelId="{D72406D6-A98C-EC46-8F0B-DF0F61D734D2}">
      <dgm:prSet phldrT="[Text]" custT="1"/>
      <dgm:spPr/>
      <dgm:t>
        <a:bodyPr/>
        <a:lstStyle/>
        <a:p>
          <a:r>
            <a:rPr lang="en-US" sz="2000" dirty="0"/>
            <a:t>Use simulation to evaluate and support final design decision</a:t>
          </a:r>
        </a:p>
      </dgm:t>
    </dgm:pt>
    <dgm:pt modelId="{B4F37D8B-9D37-914E-97EF-E985A377F5C4}" type="parTrans" cxnId="{446CF8D7-A98C-424B-AD77-73F4A5FC2A26}">
      <dgm:prSet/>
      <dgm:spPr/>
      <dgm:t>
        <a:bodyPr/>
        <a:lstStyle/>
        <a:p>
          <a:endParaRPr lang="en-US"/>
        </a:p>
      </dgm:t>
    </dgm:pt>
    <dgm:pt modelId="{88C7D071-9A41-7E4C-AA05-22F56FD768F6}" type="sibTrans" cxnId="{446CF8D7-A98C-424B-AD77-73F4A5FC2A26}">
      <dgm:prSet/>
      <dgm:spPr/>
      <dgm:t>
        <a:bodyPr/>
        <a:lstStyle/>
        <a:p>
          <a:endParaRPr lang="en-US"/>
        </a:p>
      </dgm:t>
    </dgm:pt>
    <dgm:pt modelId="{8B7E22E9-3287-4C4F-B3AA-D516818008E2}">
      <dgm:prSet phldrT="[Text]" custT="1"/>
      <dgm:spPr/>
      <dgm:t>
        <a:bodyPr/>
        <a:lstStyle/>
        <a:p>
          <a:r>
            <a:rPr lang="en-US" sz="2000" dirty="0"/>
            <a:t>Determine analyses, select analysis method and model hyper-prior (Bayesian approach)</a:t>
          </a:r>
        </a:p>
      </dgm:t>
    </dgm:pt>
    <dgm:pt modelId="{454F4562-698F-C641-96FB-5BE4AD585526}" type="parTrans" cxnId="{66B4ACA1-3BC1-254C-AEC4-21D42BCD92DE}">
      <dgm:prSet/>
      <dgm:spPr/>
      <dgm:t>
        <a:bodyPr/>
        <a:lstStyle/>
        <a:p>
          <a:endParaRPr lang="en-US"/>
        </a:p>
      </dgm:t>
    </dgm:pt>
    <dgm:pt modelId="{E581260B-6CCB-4B4E-9537-A77C4AC877F1}" type="sibTrans" cxnId="{66B4ACA1-3BC1-254C-AEC4-21D42BCD92DE}">
      <dgm:prSet/>
      <dgm:spPr/>
      <dgm:t>
        <a:bodyPr/>
        <a:lstStyle/>
        <a:p>
          <a:endParaRPr lang="en-US"/>
        </a:p>
      </dgm:t>
    </dgm:pt>
    <dgm:pt modelId="{1C2DBF57-CA31-F549-96B6-276E4AD3E51A}" type="pres">
      <dgm:prSet presAssocID="{98DA3B0B-1046-FC43-9275-032557F2B7DE}" presName="Name0" presStyleCnt="0">
        <dgm:presLayoutVars>
          <dgm:chMax val="7"/>
          <dgm:chPref val="5"/>
        </dgm:presLayoutVars>
      </dgm:prSet>
      <dgm:spPr/>
    </dgm:pt>
    <dgm:pt modelId="{9C2A9116-C5FE-434B-821B-9D8874A59E11}" type="pres">
      <dgm:prSet presAssocID="{98DA3B0B-1046-FC43-9275-032557F2B7DE}" presName="arrowNode" presStyleLbl="node1" presStyleIdx="0" presStyleCnt="1"/>
      <dgm:spPr/>
    </dgm:pt>
    <dgm:pt modelId="{5D5C9F51-0A38-0D4F-8638-B017FFA6C7E5}" type="pres">
      <dgm:prSet presAssocID="{AA284520-913F-D348-9C14-F6D6C6D92D30}" presName="txNode1" presStyleLbl="revTx" presStyleIdx="0" presStyleCnt="7">
        <dgm:presLayoutVars>
          <dgm:bulletEnabled val="1"/>
        </dgm:presLayoutVars>
      </dgm:prSet>
      <dgm:spPr/>
    </dgm:pt>
    <dgm:pt modelId="{1EE0451A-E47D-1F4E-86D1-F651AC900E5A}" type="pres">
      <dgm:prSet presAssocID="{C78C5B79-5A7A-C849-A01B-6B3B07A8B47A}" presName="txNode2" presStyleLbl="revTx" presStyleIdx="1" presStyleCnt="7" custScaleX="71961" custLinFactNeighborX="-15571" custLinFactNeighborY="-40508">
        <dgm:presLayoutVars>
          <dgm:bulletEnabled val="1"/>
        </dgm:presLayoutVars>
      </dgm:prSet>
      <dgm:spPr/>
    </dgm:pt>
    <dgm:pt modelId="{44504A84-501F-BA4C-86F1-3C4A1C9B3351}" type="pres">
      <dgm:prSet presAssocID="{9AD85B8C-E585-2844-920F-4B4628377D9C}" presName="dotNode2" presStyleCnt="0"/>
      <dgm:spPr/>
    </dgm:pt>
    <dgm:pt modelId="{5EAD48B0-589D-704B-8F6A-4B9AEF4FFE81}" type="pres">
      <dgm:prSet presAssocID="{9AD85B8C-E585-2844-920F-4B4628377D9C}" presName="dotRepeatNode" presStyleLbl="fgShp" presStyleIdx="0" presStyleCnt="5"/>
      <dgm:spPr/>
    </dgm:pt>
    <dgm:pt modelId="{FB1E8079-C799-FA44-9FFA-0C57DC6B72FD}" type="pres">
      <dgm:prSet presAssocID="{2BA67D23-AF0B-7E41-891A-2C1496199A91}" presName="txNode3" presStyleLbl="revTx" presStyleIdx="2" presStyleCnt="7" custScaleX="143515" custLinFactNeighborX="-34562" custLinFactNeighborY="29443">
        <dgm:presLayoutVars>
          <dgm:bulletEnabled val="1"/>
        </dgm:presLayoutVars>
      </dgm:prSet>
      <dgm:spPr/>
    </dgm:pt>
    <dgm:pt modelId="{756AE7AF-7D90-6F4D-9E95-66CBE21E9F86}" type="pres">
      <dgm:prSet presAssocID="{632AEA2E-DAD4-4540-AEED-D49072387E1B}" presName="dotNode3" presStyleCnt="0"/>
      <dgm:spPr/>
    </dgm:pt>
    <dgm:pt modelId="{B7A4B766-7FFD-E841-BADF-3D2D9B23BC83}" type="pres">
      <dgm:prSet presAssocID="{632AEA2E-DAD4-4540-AEED-D49072387E1B}" presName="dotRepeatNode" presStyleLbl="fgShp" presStyleIdx="1" presStyleCnt="5"/>
      <dgm:spPr/>
    </dgm:pt>
    <dgm:pt modelId="{4005F78D-5062-954A-B183-9FBF00D6A403}" type="pres">
      <dgm:prSet presAssocID="{A4C18AF8-0E36-2D43-B54E-003272296AB9}" presName="txNode4" presStyleLbl="revTx" presStyleIdx="3" presStyleCnt="7">
        <dgm:presLayoutVars>
          <dgm:bulletEnabled val="1"/>
        </dgm:presLayoutVars>
      </dgm:prSet>
      <dgm:spPr/>
    </dgm:pt>
    <dgm:pt modelId="{30C7B5B7-4508-984A-9FE7-AE6088D202AC}" type="pres">
      <dgm:prSet presAssocID="{F1424CCC-FB09-2D4A-9B76-101207A1172A}" presName="dotNode4" presStyleCnt="0"/>
      <dgm:spPr/>
    </dgm:pt>
    <dgm:pt modelId="{476695CF-C11A-6B44-A2EC-F0DF87B53EBA}" type="pres">
      <dgm:prSet presAssocID="{F1424CCC-FB09-2D4A-9B76-101207A1172A}" presName="dotRepeatNode" presStyleLbl="fgShp" presStyleIdx="2" presStyleCnt="5"/>
      <dgm:spPr/>
    </dgm:pt>
    <dgm:pt modelId="{6409A4DB-BFA1-A948-892D-5D09E30F3541}" type="pres">
      <dgm:prSet presAssocID="{8B7E22E9-3287-4C4F-B3AA-D516818008E2}" presName="txNode5" presStyleLbl="revTx" presStyleIdx="4" presStyleCnt="7" custScaleX="118177" custLinFactNeighborX="-7945" custLinFactNeighborY="70871">
        <dgm:presLayoutVars>
          <dgm:bulletEnabled val="1"/>
        </dgm:presLayoutVars>
      </dgm:prSet>
      <dgm:spPr/>
    </dgm:pt>
    <dgm:pt modelId="{71661070-A417-7948-9084-8417D63938C7}" type="pres">
      <dgm:prSet presAssocID="{E581260B-6CCB-4B4E-9537-A77C4AC877F1}" presName="dotNode5" presStyleCnt="0"/>
      <dgm:spPr/>
    </dgm:pt>
    <dgm:pt modelId="{B1C290BA-B3C4-2544-8020-C5365F443CA7}" type="pres">
      <dgm:prSet presAssocID="{E581260B-6CCB-4B4E-9537-A77C4AC877F1}" presName="dotRepeatNode" presStyleLbl="fgShp" presStyleIdx="3" presStyleCnt="5"/>
      <dgm:spPr/>
    </dgm:pt>
    <dgm:pt modelId="{549529BE-611E-884E-94E7-D107ED9B09A6}" type="pres">
      <dgm:prSet presAssocID="{D72406D6-A98C-EC46-8F0B-DF0F61D734D2}" presName="txNode6" presStyleLbl="revTx" presStyleIdx="5" presStyleCnt="7" custScaleX="126704" custLinFactNeighborX="40052" custLinFactNeighborY="33882">
        <dgm:presLayoutVars>
          <dgm:bulletEnabled val="1"/>
        </dgm:presLayoutVars>
      </dgm:prSet>
      <dgm:spPr/>
    </dgm:pt>
    <dgm:pt modelId="{836862E3-0E79-724F-AB98-1BF076B8E021}" type="pres">
      <dgm:prSet presAssocID="{88C7D071-9A41-7E4C-AA05-22F56FD768F6}" presName="dotNode6" presStyleCnt="0"/>
      <dgm:spPr/>
    </dgm:pt>
    <dgm:pt modelId="{4678257C-F62B-A248-847A-3419EA146B2D}" type="pres">
      <dgm:prSet presAssocID="{88C7D071-9A41-7E4C-AA05-22F56FD768F6}" presName="dotRepeatNode" presStyleLbl="fgShp" presStyleIdx="4" presStyleCnt="5"/>
      <dgm:spPr/>
    </dgm:pt>
    <dgm:pt modelId="{7444135A-FF42-C14F-8B81-AC8ECD237CA6}" type="pres">
      <dgm:prSet presAssocID="{25F6CFC9-7727-8949-B264-8125A5E61772}" presName="txNode7" presStyleLbl="revTx" presStyleIdx="6" presStyleCnt="7" custScaleY="65143">
        <dgm:presLayoutVars>
          <dgm:bulletEnabled val="1"/>
        </dgm:presLayoutVars>
      </dgm:prSet>
      <dgm:spPr/>
    </dgm:pt>
  </dgm:ptLst>
  <dgm:cxnLst>
    <dgm:cxn modelId="{7DF24D0E-B8CC-0345-8D64-61EA38059DC6}" srcId="{98DA3B0B-1046-FC43-9275-032557F2B7DE}" destId="{AA284520-913F-D348-9C14-F6D6C6D92D30}" srcOrd="0" destOrd="0" parTransId="{DE7B31FC-2525-B247-A4A1-18544BA8C198}" sibTransId="{047CF85B-C474-2042-8139-29925863E4DC}"/>
    <dgm:cxn modelId="{6FCBF417-90E7-564C-A333-0C25418A691B}" type="presOf" srcId="{9AD85B8C-E585-2844-920F-4B4628377D9C}" destId="{5EAD48B0-589D-704B-8F6A-4B9AEF4FFE81}" srcOrd="0" destOrd="0" presId="urn:microsoft.com/office/officeart/2009/3/layout/DescendingProcess"/>
    <dgm:cxn modelId="{F398042B-6295-4E46-A84E-E443E64BFBC6}" type="presOf" srcId="{632AEA2E-DAD4-4540-AEED-D49072387E1B}" destId="{B7A4B766-7FFD-E841-BADF-3D2D9B23BC83}" srcOrd="0" destOrd="0" presId="urn:microsoft.com/office/officeart/2009/3/layout/DescendingProcess"/>
    <dgm:cxn modelId="{8A091D35-EE4E-A846-A209-35F37D3406FC}" type="presOf" srcId="{AA284520-913F-D348-9C14-F6D6C6D92D30}" destId="{5D5C9F51-0A38-0D4F-8638-B017FFA6C7E5}" srcOrd="0" destOrd="0" presId="urn:microsoft.com/office/officeart/2009/3/layout/DescendingProcess"/>
    <dgm:cxn modelId="{9EA19745-B692-CB40-A9F9-AC3DE9AE517B}" type="presOf" srcId="{8B7E22E9-3287-4C4F-B3AA-D516818008E2}" destId="{6409A4DB-BFA1-A948-892D-5D09E30F3541}" srcOrd="0" destOrd="0" presId="urn:microsoft.com/office/officeart/2009/3/layout/DescendingProcess"/>
    <dgm:cxn modelId="{555BE754-5218-5742-91BF-F583A317DA39}" type="presOf" srcId="{A4C18AF8-0E36-2D43-B54E-003272296AB9}" destId="{4005F78D-5062-954A-B183-9FBF00D6A403}" srcOrd="0" destOrd="0" presId="urn:microsoft.com/office/officeart/2009/3/layout/DescendingProcess"/>
    <dgm:cxn modelId="{5EF18462-7207-4549-A394-CECF7954871D}" type="presOf" srcId="{E581260B-6CCB-4B4E-9537-A77C4AC877F1}" destId="{B1C290BA-B3C4-2544-8020-C5365F443CA7}" srcOrd="0" destOrd="0" presId="urn:microsoft.com/office/officeart/2009/3/layout/DescendingProcess"/>
    <dgm:cxn modelId="{99060566-B8C5-F34F-958E-524171D92653}" type="presOf" srcId="{D72406D6-A98C-EC46-8F0B-DF0F61D734D2}" destId="{549529BE-611E-884E-94E7-D107ED9B09A6}" srcOrd="0" destOrd="0" presId="urn:microsoft.com/office/officeart/2009/3/layout/DescendingProcess"/>
    <dgm:cxn modelId="{0869137B-9D04-8845-B87C-B71AC9DE6B0D}" type="presOf" srcId="{2BA67D23-AF0B-7E41-891A-2C1496199A91}" destId="{FB1E8079-C799-FA44-9FFA-0C57DC6B72FD}" srcOrd="0" destOrd="0" presId="urn:microsoft.com/office/officeart/2009/3/layout/DescendingProcess"/>
    <dgm:cxn modelId="{138C4F88-E567-9B4C-86B9-8FAF4794AA1A}" type="presOf" srcId="{C78C5B79-5A7A-C849-A01B-6B3B07A8B47A}" destId="{1EE0451A-E47D-1F4E-86D1-F651AC900E5A}" srcOrd="0" destOrd="0" presId="urn:microsoft.com/office/officeart/2009/3/layout/DescendingProcess"/>
    <dgm:cxn modelId="{EAD3108D-8A9B-EC48-93B8-03421C34797D}" type="presOf" srcId="{98DA3B0B-1046-FC43-9275-032557F2B7DE}" destId="{1C2DBF57-CA31-F549-96B6-276E4AD3E51A}" srcOrd="0" destOrd="0" presId="urn:microsoft.com/office/officeart/2009/3/layout/DescendingProcess"/>
    <dgm:cxn modelId="{D0C10E8E-C384-9A4F-8F1C-158214780AF3}" srcId="{98DA3B0B-1046-FC43-9275-032557F2B7DE}" destId="{25F6CFC9-7727-8949-B264-8125A5E61772}" srcOrd="6" destOrd="0" parTransId="{FB25B37F-655B-7F40-BFDC-C5418C8D0BDD}" sibTransId="{32AFECCB-92D6-F04B-B6D4-7CF2F51C604F}"/>
    <dgm:cxn modelId="{66B4ACA1-3BC1-254C-AEC4-21D42BCD92DE}" srcId="{98DA3B0B-1046-FC43-9275-032557F2B7DE}" destId="{8B7E22E9-3287-4C4F-B3AA-D516818008E2}" srcOrd="4" destOrd="0" parTransId="{454F4562-698F-C641-96FB-5BE4AD585526}" sibTransId="{E581260B-6CCB-4B4E-9537-A77C4AC877F1}"/>
    <dgm:cxn modelId="{7E0418A9-8804-A042-A32D-C67F60094E25}" srcId="{98DA3B0B-1046-FC43-9275-032557F2B7DE}" destId="{C78C5B79-5A7A-C849-A01B-6B3B07A8B47A}" srcOrd="1" destOrd="0" parTransId="{C3C494CE-E0F8-4E47-AEE0-E7AA42665711}" sibTransId="{9AD85B8C-E585-2844-920F-4B4628377D9C}"/>
    <dgm:cxn modelId="{5C1679B0-7EC9-864E-8FA0-E7AEDDECA5C5}" type="presOf" srcId="{F1424CCC-FB09-2D4A-9B76-101207A1172A}" destId="{476695CF-C11A-6B44-A2EC-F0DF87B53EBA}" srcOrd="0" destOrd="0" presId="urn:microsoft.com/office/officeart/2009/3/layout/DescendingProcess"/>
    <dgm:cxn modelId="{311F8EC4-D7AC-3743-A9BB-5067FDD42248}" type="presOf" srcId="{25F6CFC9-7727-8949-B264-8125A5E61772}" destId="{7444135A-FF42-C14F-8B81-AC8ECD237CA6}" srcOrd="0" destOrd="0" presId="urn:microsoft.com/office/officeart/2009/3/layout/DescendingProcess"/>
    <dgm:cxn modelId="{8C1CC8C7-3DBB-6348-A562-7EC4FE51C577}" srcId="{98DA3B0B-1046-FC43-9275-032557F2B7DE}" destId="{2BA67D23-AF0B-7E41-891A-2C1496199A91}" srcOrd="2" destOrd="0" parTransId="{0A02FA66-7738-824B-B870-D0A4C89278BE}" sibTransId="{632AEA2E-DAD4-4540-AEED-D49072387E1B}"/>
    <dgm:cxn modelId="{CD4579CD-0F30-D845-88C0-E1B2C6C03D67}" type="presOf" srcId="{88C7D071-9A41-7E4C-AA05-22F56FD768F6}" destId="{4678257C-F62B-A248-847A-3419EA146B2D}" srcOrd="0" destOrd="0" presId="urn:microsoft.com/office/officeart/2009/3/layout/DescendingProcess"/>
    <dgm:cxn modelId="{446CF8D7-A98C-424B-AD77-73F4A5FC2A26}" srcId="{98DA3B0B-1046-FC43-9275-032557F2B7DE}" destId="{D72406D6-A98C-EC46-8F0B-DF0F61D734D2}" srcOrd="5" destOrd="0" parTransId="{B4F37D8B-9D37-914E-97EF-E985A377F5C4}" sibTransId="{88C7D071-9A41-7E4C-AA05-22F56FD768F6}"/>
    <dgm:cxn modelId="{AA9B2BFB-C015-6B47-B48C-A40B919C791C}" srcId="{98DA3B0B-1046-FC43-9275-032557F2B7DE}" destId="{A4C18AF8-0E36-2D43-B54E-003272296AB9}" srcOrd="3" destOrd="0" parTransId="{2B47ED1F-6EB7-1640-9583-E57FE418D274}" sibTransId="{F1424CCC-FB09-2D4A-9B76-101207A1172A}"/>
    <dgm:cxn modelId="{41AEEBF5-A4F6-1B45-89CD-39515BD918A8}" type="presParOf" srcId="{1C2DBF57-CA31-F549-96B6-276E4AD3E51A}" destId="{9C2A9116-C5FE-434B-821B-9D8874A59E11}" srcOrd="0" destOrd="0" presId="urn:microsoft.com/office/officeart/2009/3/layout/DescendingProcess"/>
    <dgm:cxn modelId="{02755D05-F2C5-244E-BA79-527904CC0572}" type="presParOf" srcId="{1C2DBF57-CA31-F549-96B6-276E4AD3E51A}" destId="{5D5C9F51-0A38-0D4F-8638-B017FFA6C7E5}" srcOrd="1" destOrd="0" presId="urn:microsoft.com/office/officeart/2009/3/layout/DescendingProcess"/>
    <dgm:cxn modelId="{59BA13AC-EA5F-3142-BEDD-39D3903A0AA2}" type="presParOf" srcId="{1C2DBF57-CA31-F549-96B6-276E4AD3E51A}" destId="{1EE0451A-E47D-1F4E-86D1-F651AC900E5A}" srcOrd="2" destOrd="0" presId="urn:microsoft.com/office/officeart/2009/3/layout/DescendingProcess"/>
    <dgm:cxn modelId="{6B86E891-9AFE-AE47-8C64-D458653FE32B}" type="presParOf" srcId="{1C2DBF57-CA31-F549-96B6-276E4AD3E51A}" destId="{44504A84-501F-BA4C-86F1-3C4A1C9B3351}" srcOrd="3" destOrd="0" presId="urn:microsoft.com/office/officeart/2009/3/layout/DescendingProcess"/>
    <dgm:cxn modelId="{DBE84F36-2100-4240-A072-A767DC0D4B16}" type="presParOf" srcId="{44504A84-501F-BA4C-86F1-3C4A1C9B3351}" destId="{5EAD48B0-589D-704B-8F6A-4B9AEF4FFE81}" srcOrd="0" destOrd="0" presId="urn:microsoft.com/office/officeart/2009/3/layout/DescendingProcess"/>
    <dgm:cxn modelId="{46B4D4F0-B940-2B4F-93F8-938B2DFAD719}" type="presParOf" srcId="{1C2DBF57-CA31-F549-96B6-276E4AD3E51A}" destId="{FB1E8079-C799-FA44-9FFA-0C57DC6B72FD}" srcOrd="4" destOrd="0" presId="urn:microsoft.com/office/officeart/2009/3/layout/DescendingProcess"/>
    <dgm:cxn modelId="{DA7DE869-2952-1448-A660-67E5B7C569EB}" type="presParOf" srcId="{1C2DBF57-CA31-F549-96B6-276E4AD3E51A}" destId="{756AE7AF-7D90-6F4D-9E95-66CBE21E9F86}" srcOrd="5" destOrd="0" presId="urn:microsoft.com/office/officeart/2009/3/layout/DescendingProcess"/>
    <dgm:cxn modelId="{022EF911-C20B-B749-BC30-D667CF3F970C}" type="presParOf" srcId="{756AE7AF-7D90-6F4D-9E95-66CBE21E9F86}" destId="{B7A4B766-7FFD-E841-BADF-3D2D9B23BC83}" srcOrd="0" destOrd="0" presId="urn:microsoft.com/office/officeart/2009/3/layout/DescendingProcess"/>
    <dgm:cxn modelId="{61A044CC-9E02-8F46-93C9-5C7391646CFE}" type="presParOf" srcId="{1C2DBF57-CA31-F549-96B6-276E4AD3E51A}" destId="{4005F78D-5062-954A-B183-9FBF00D6A403}" srcOrd="6" destOrd="0" presId="urn:microsoft.com/office/officeart/2009/3/layout/DescendingProcess"/>
    <dgm:cxn modelId="{AAE7B556-7B16-EC43-9843-70417A945BA9}" type="presParOf" srcId="{1C2DBF57-CA31-F549-96B6-276E4AD3E51A}" destId="{30C7B5B7-4508-984A-9FE7-AE6088D202AC}" srcOrd="7" destOrd="0" presId="urn:microsoft.com/office/officeart/2009/3/layout/DescendingProcess"/>
    <dgm:cxn modelId="{2BE98C26-9B18-F049-9A9F-2B03C0198C7B}" type="presParOf" srcId="{30C7B5B7-4508-984A-9FE7-AE6088D202AC}" destId="{476695CF-C11A-6B44-A2EC-F0DF87B53EBA}" srcOrd="0" destOrd="0" presId="urn:microsoft.com/office/officeart/2009/3/layout/DescendingProcess"/>
    <dgm:cxn modelId="{94329624-0972-6345-ABCB-2807B9A4D8C0}" type="presParOf" srcId="{1C2DBF57-CA31-F549-96B6-276E4AD3E51A}" destId="{6409A4DB-BFA1-A948-892D-5D09E30F3541}" srcOrd="8" destOrd="0" presId="urn:microsoft.com/office/officeart/2009/3/layout/DescendingProcess"/>
    <dgm:cxn modelId="{6B72DFC3-2FC7-154C-A57C-D482199F4F26}" type="presParOf" srcId="{1C2DBF57-CA31-F549-96B6-276E4AD3E51A}" destId="{71661070-A417-7948-9084-8417D63938C7}" srcOrd="9" destOrd="0" presId="urn:microsoft.com/office/officeart/2009/3/layout/DescendingProcess"/>
    <dgm:cxn modelId="{C60B5A24-1B05-FE4F-B312-EB7DDE09C9B7}" type="presParOf" srcId="{71661070-A417-7948-9084-8417D63938C7}" destId="{B1C290BA-B3C4-2544-8020-C5365F443CA7}" srcOrd="0" destOrd="0" presId="urn:microsoft.com/office/officeart/2009/3/layout/DescendingProcess"/>
    <dgm:cxn modelId="{B936FB81-BD86-B84A-9056-8CF5DC03E6EE}" type="presParOf" srcId="{1C2DBF57-CA31-F549-96B6-276E4AD3E51A}" destId="{549529BE-611E-884E-94E7-D107ED9B09A6}" srcOrd="10" destOrd="0" presId="urn:microsoft.com/office/officeart/2009/3/layout/DescendingProcess"/>
    <dgm:cxn modelId="{7BB5CFBD-E955-0A49-B044-3759BEB77AEB}" type="presParOf" srcId="{1C2DBF57-CA31-F549-96B6-276E4AD3E51A}" destId="{836862E3-0E79-724F-AB98-1BF076B8E021}" srcOrd="11" destOrd="0" presId="urn:microsoft.com/office/officeart/2009/3/layout/DescendingProcess"/>
    <dgm:cxn modelId="{0A9A3AF4-46FE-4D4B-999E-61DE4894118C}" type="presParOf" srcId="{836862E3-0E79-724F-AB98-1BF076B8E021}" destId="{4678257C-F62B-A248-847A-3419EA146B2D}" srcOrd="0" destOrd="0" presId="urn:microsoft.com/office/officeart/2009/3/layout/DescendingProcess"/>
    <dgm:cxn modelId="{61F57C48-D958-414F-A874-D33E0BD84150}" type="presParOf" srcId="{1C2DBF57-CA31-F549-96B6-276E4AD3E51A}" destId="{7444135A-FF42-C14F-8B81-AC8ECD237CA6}" srcOrd="12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A9116-C5FE-434B-821B-9D8874A59E11}">
      <dsp:nvSpPr>
        <dsp:cNvPr id="0" name=""/>
        <dsp:cNvSpPr/>
      </dsp:nvSpPr>
      <dsp:spPr>
        <a:xfrm rot="4396374">
          <a:off x="3407107" y="1164403"/>
          <a:ext cx="5051366" cy="3522698"/>
        </a:xfrm>
        <a:prstGeom prst="swooshArrow">
          <a:avLst>
            <a:gd name="adj1" fmla="val 16310"/>
            <a:gd name="adj2" fmla="val 3137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EAD48B0-589D-704B-8F6A-4B9AEF4FFE81}">
      <dsp:nvSpPr>
        <dsp:cNvPr id="0" name=""/>
        <dsp:cNvSpPr/>
      </dsp:nvSpPr>
      <dsp:spPr>
        <a:xfrm>
          <a:off x="5128793" y="1512029"/>
          <a:ext cx="127562" cy="127562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7A4B766-7FFD-E841-BADF-3D2D9B23BC83}">
      <dsp:nvSpPr>
        <dsp:cNvPr id="0" name=""/>
        <dsp:cNvSpPr/>
      </dsp:nvSpPr>
      <dsp:spPr>
        <a:xfrm>
          <a:off x="5740276" y="1939774"/>
          <a:ext cx="127562" cy="127562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76695CF-C11A-6B44-A2EC-F0DF87B53EBA}">
      <dsp:nvSpPr>
        <dsp:cNvPr id="0" name=""/>
        <dsp:cNvSpPr/>
      </dsp:nvSpPr>
      <dsp:spPr>
        <a:xfrm>
          <a:off x="6255208" y="2438322"/>
          <a:ext cx="127562" cy="127562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D5C9F51-0A38-0D4F-8638-B017FFA6C7E5}">
      <dsp:nvSpPr>
        <dsp:cNvPr id="0" name=""/>
        <dsp:cNvSpPr/>
      </dsp:nvSpPr>
      <dsp:spPr>
        <a:xfrm>
          <a:off x="3068478" y="0"/>
          <a:ext cx="2381562" cy="936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Trial objective: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POC vs. confirmatory</a:t>
          </a:r>
        </a:p>
      </dsp:txBody>
      <dsp:txXfrm>
        <a:off x="3068478" y="0"/>
        <a:ext cx="2381562" cy="936240"/>
      </dsp:txXfrm>
    </dsp:sp>
    <dsp:sp modelId="{1EE0451A-E47D-1F4E-86D1-F651AC900E5A}">
      <dsp:nvSpPr>
        <dsp:cNvPr id="0" name=""/>
        <dsp:cNvSpPr/>
      </dsp:nvSpPr>
      <dsp:spPr>
        <a:xfrm>
          <a:off x="5844683" y="728437"/>
          <a:ext cx="2593854" cy="936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External data availability and quality</a:t>
          </a:r>
        </a:p>
      </dsp:txBody>
      <dsp:txXfrm>
        <a:off x="5844683" y="728437"/>
        <a:ext cx="2593854" cy="936240"/>
      </dsp:txXfrm>
    </dsp:sp>
    <dsp:sp modelId="{FB1E8079-C799-FA44-9FFA-0C57DC6B72FD}">
      <dsp:nvSpPr>
        <dsp:cNvPr id="0" name=""/>
        <dsp:cNvSpPr/>
      </dsp:nvSpPr>
      <dsp:spPr>
        <a:xfrm>
          <a:off x="1872197" y="1811092"/>
          <a:ext cx="3048397" cy="936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Evaluate potential level of bias between internal and external controls</a:t>
          </a:r>
        </a:p>
      </dsp:txBody>
      <dsp:txXfrm>
        <a:off x="1872197" y="1811092"/>
        <a:ext cx="3048397" cy="936240"/>
      </dsp:txXfrm>
    </dsp:sp>
    <dsp:sp modelId="{B1C290BA-B3C4-2544-8020-C5365F443CA7}">
      <dsp:nvSpPr>
        <dsp:cNvPr id="0" name=""/>
        <dsp:cNvSpPr/>
      </dsp:nvSpPr>
      <dsp:spPr>
        <a:xfrm>
          <a:off x="6700625" y="2989534"/>
          <a:ext cx="127562" cy="127562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005F78D-5062-954A-B183-9FBF00D6A403}">
      <dsp:nvSpPr>
        <dsp:cNvPr id="0" name=""/>
        <dsp:cNvSpPr/>
      </dsp:nvSpPr>
      <dsp:spPr>
        <a:xfrm>
          <a:off x="6994839" y="2033983"/>
          <a:ext cx="2510296" cy="936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Trial operation considerations, e.g. enrollment speed</a:t>
          </a:r>
        </a:p>
      </dsp:txBody>
      <dsp:txXfrm>
        <a:off x="6994839" y="2033983"/>
        <a:ext cx="2510296" cy="936240"/>
      </dsp:txXfrm>
    </dsp:sp>
    <dsp:sp modelId="{6409A4DB-BFA1-A948-892D-5D09E30F3541}">
      <dsp:nvSpPr>
        <dsp:cNvPr id="0" name=""/>
        <dsp:cNvSpPr/>
      </dsp:nvSpPr>
      <dsp:spPr>
        <a:xfrm>
          <a:off x="2520284" y="3248718"/>
          <a:ext cx="3803323" cy="936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Determine analyses, select analysis method and model hyper-prior (Bayesian approach)</a:t>
          </a:r>
        </a:p>
      </dsp:txBody>
      <dsp:txXfrm>
        <a:off x="2520284" y="3248718"/>
        <a:ext cx="3803323" cy="936240"/>
      </dsp:txXfrm>
    </dsp:sp>
    <dsp:sp modelId="{4678257C-F62B-A248-847A-3419EA146B2D}">
      <dsp:nvSpPr>
        <dsp:cNvPr id="0" name=""/>
        <dsp:cNvSpPr/>
      </dsp:nvSpPr>
      <dsp:spPr>
        <a:xfrm>
          <a:off x="7059790" y="3551864"/>
          <a:ext cx="127562" cy="127562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49529BE-611E-884E-94E7-D107ED9B09A6}">
      <dsp:nvSpPr>
        <dsp:cNvPr id="0" name=""/>
        <dsp:cNvSpPr/>
      </dsp:nvSpPr>
      <dsp:spPr>
        <a:xfrm>
          <a:off x="8136895" y="3464742"/>
          <a:ext cx="2365095" cy="936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 simulation to evaluate and support final design decision</a:t>
          </a:r>
        </a:p>
      </dsp:txBody>
      <dsp:txXfrm>
        <a:off x="8136895" y="3464742"/>
        <a:ext cx="2365095" cy="936240"/>
      </dsp:txXfrm>
    </dsp:sp>
    <dsp:sp modelId="{7444135A-FF42-C14F-8B81-AC8ECD237CA6}">
      <dsp:nvSpPr>
        <dsp:cNvPr id="0" name=""/>
        <dsp:cNvSpPr/>
      </dsp:nvSpPr>
      <dsp:spPr>
        <a:xfrm>
          <a:off x="6286806" y="5078437"/>
          <a:ext cx="3218328" cy="609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Pre-specify study design and trial success criteria</a:t>
          </a:r>
        </a:p>
      </dsp:txBody>
      <dsp:txXfrm>
        <a:off x="6286806" y="5078437"/>
        <a:ext cx="3218328" cy="6098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080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79413" y="850900"/>
            <a:ext cx="6099175" cy="34321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41850"/>
            <a:ext cx="5029200" cy="451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Klicken Sie, um die Formate des Vorlagentextes zu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870780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5988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Imago" pitchFamily="2" charset="0"/>
        <a:ea typeface="+mn-ea"/>
        <a:cs typeface="+mn-cs"/>
      </a:defRPr>
    </a:lvl1pPr>
    <a:lvl2pPr marL="457200" algn="l" defTabSz="915988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Imago" pitchFamily="2" charset="0"/>
        <a:ea typeface="+mn-ea"/>
        <a:cs typeface="+mn-cs"/>
      </a:defRPr>
    </a:lvl2pPr>
    <a:lvl3pPr marL="915988" algn="l" defTabSz="915988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Imago" pitchFamily="2" charset="0"/>
        <a:ea typeface="+mn-ea"/>
        <a:cs typeface="+mn-cs"/>
      </a:defRPr>
    </a:lvl3pPr>
    <a:lvl4pPr marL="1373188" algn="l" defTabSz="915988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Imago" pitchFamily="2" charset="0"/>
        <a:ea typeface="+mn-ea"/>
        <a:cs typeface="+mn-cs"/>
      </a:defRPr>
    </a:lvl4pPr>
    <a:lvl5pPr marL="1830388" algn="l" defTabSz="915988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Imago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107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850900"/>
            <a:ext cx="6099175" cy="3432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208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850900"/>
            <a:ext cx="6099175" cy="3432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685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59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951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0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180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812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288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5988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err="1"/>
                  <a:t>delta_vals</a:t>
                </a:r>
                <a:r>
                  <a:rPr lang="en-US" dirty="0"/>
                  <a:t> = c(-2, -1.5, -1, -0.75, -0.5, -0.25,-0.15, -0.05, 0,0.05, 0.15, 0.25, 0.5, 0.75, 1, 1.5, 2)</a:t>
                </a:r>
              </a:p>
              <a:p>
                <a:pPr marL="0" marR="0" lvl="0" indent="0" algn="l" defTabSz="915988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Treatment effect=0.67</a:t>
                </a:r>
              </a:p>
              <a:p>
                <a:pPr marL="0" marR="0" lvl="0" indent="0" algn="l" defTabSz="915988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Control </a:t>
                </a:r>
                <a:r>
                  <a:rPr lang="en-US" dirty="0" err="1"/>
                  <a:t>mTTE</a:t>
                </a:r>
                <a:r>
                  <a:rPr lang="en-US" dirty="0"/>
                  <a:t>=4months</a:t>
                </a:r>
              </a:p>
              <a:p>
                <a:pPr marL="0" marR="0" lvl="0" indent="0" algn="l" defTabSz="915988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Alternative treatment </a:t>
                </a:r>
                <a:r>
                  <a:rPr lang="en-US" dirty="0" err="1"/>
                  <a:t>mTTE</a:t>
                </a:r>
                <a:r>
                  <a:rPr lang="en-US" dirty="0"/>
                  <a:t>=7months</a:t>
                </a:r>
              </a:p>
              <a:p>
                <a:r>
                  <a:rPr lang="en-US" dirty="0"/>
                  <a:t>200 trial data 1:1 randomized (event mature rate =70%) 140 event</a:t>
                </a:r>
              </a:p>
              <a:p>
                <a:r>
                  <a:rPr lang="en-US" dirty="0"/>
                  <a:t>200 external 100 event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200 patients enrolled in 1 year in a hypothetical RCT trial with 1:1 randomization; About 140 events had occurred at the time of analysis </a:t>
                </a:r>
              </a:p>
              <a:p>
                <a:r>
                  <a:rPr lang="en-US" dirty="0"/>
                  <a:t>200 external patient data were simulated with 100 events</a:t>
                </a:r>
              </a:p>
              <a:p>
                <a:r>
                  <a:rPr lang="en-US" dirty="0"/>
                  <a:t>Weibull distribution was assumed for time to event endpoint </a:t>
                </a:r>
              </a:p>
              <a:p>
                <a:pPr lvl="1"/>
                <a:r>
                  <a:rPr lang="en-US" dirty="0"/>
                  <a:t>RCT control median event time is 4 months</a:t>
                </a:r>
              </a:p>
              <a:p>
                <a:pPr lvl="1"/>
                <a:r>
                  <a:rPr lang="en-US" dirty="0"/>
                  <a:t>RCT treatment arm median event time is set to 4months and 7months </a:t>
                </a:r>
              </a:p>
              <a:p>
                <a:pPr lvl="1"/>
                <a:r>
                  <a:rPr lang="en-US" dirty="0"/>
                  <a:t>External control arm median event time varied and was measured by </a:t>
                </a:r>
                <a:r>
                  <a:rPr lang="en-US" b="0" i="0">
                    <a:latin typeface="Cambria Math" panose="02040503050406030204" pitchFamily="18" charset="0"/>
                  </a:rPr>
                  <a:t>𝛿</a:t>
                </a:r>
                <a:r>
                  <a:rPr lang="en-US" dirty="0"/>
                  <a:t>, which was the difference of effect between RCT control arm and external control arm</a:t>
                </a:r>
              </a:p>
              <a:p>
                <a:pPr marL="476250" lvl="1" indent="0">
                  <a:buNone/>
                </a:pPr>
                <a:endParaRPr lang="en-US" dirty="0"/>
              </a:p>
              <a:p>
                <a:pPr marL="0" marR="0" lvl="0" indent="0" algn="l" defTabSz="915988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5988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5988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err="1"/>
                  <a:t>delta_vals</a:t>
                </a:r>
                <a:r>
                  <a:rPr lang="en-US" dirty="0"/>
                  <a:t> = c(-2, -1.5, -1, -0.75, -0.5, -0.25,-0.15, -0.05, 0,0.05, 0.15, 0.25, 0.5, 0.75, 1, 1.5, 2)</a:t>
                </a:r>
              </a:p>
              <a:p>
                <a:pPr marL="0" marR="0" lvl="0" indent="0" algn="l" defTabSz="915988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effectLst/>
                  </a:rPr>
                  <a:t>[1] 0.1353353 0.2231302 0.3678794 0.4723666 0.6065307 0.7788008 0.8607080 0.9512294 [9] 1.0000000 1.0512711 1.1618342 1.2840254 1.6487213 2.1170000 2.7182818 4.4816891 [17] 7.3890561</a:t>
                </a:r>
                <a:endParaRPr lang="en-US" dirty="0"/>
              </a:p>
              <a:p>
                <a:pPr marL="0" marR="0" lvl="0" indent="0" algn="l" defTabSz="915988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Treatment effect=0.67</a:t>
                </a:r>
              </a:p>
              <a:p>
                <a:pPr marL="0" marR="0" lvl="0" indent="0" algn="l" defTabSz="915988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Control </a:t>
                </a:r>
                <a:r>
                  <a:rPr lang="en-US" dirty="0" err="1"/>
                  <a:t>mTTE</a:t>
                </a:r>
                <a:r>
                  <a:rPr lang="en-US" dirty="0"/>
                  <a:t>=4months</a:t>
                </a:r>
              </a:p>
              <a:p>
                <a:pPr marL="0" marR="0" lvl="0" indent="0" algn="l" defTabSz="915988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Alternative treatment </a:t>
                </a:r>
                <a:r>
                  <a:rPr lang="en-US" dirty="0" err="1"/>
                  <a:t>mTTE</a:t>
                </a:r>
                <a:r>
                  <a:rPr lang="en-US" dirty="0"/>
                  <a:t>=7months</a:t>
                </a:r>
              </a:p>
              <a:p>
                <a:r>
                  <a:rPr lang="en-US" dirty="0"/>
                  <a:t>200 trial data 1:1 randomized (event mature rate =70%) 140 event</a:t>
                </a:r>
              </a:p>
              <a:p>
                <a:r>
                  <a:rPr lang="en-US" dirty="0"/>
                  <a:t>200 external 100 event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381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675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90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386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existing trial for POC</a:t>
            </a:r>
          </a:p>
        </p:txBody>
      </p:sp>
    </p:spTree>
    <p:extLst>
      <p:ext uri="{BB962C8B-B14F-4D97-AF65-F5344CB8AC3E}">
        <p14:creationId xmlns:p14="http://schemas.microsoft.com/office/powerpoint/2010/main" val="2038536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270" name="shpGridNormal" hidden="1"/>
          <p:cNvGrpSpPr>
            <a:grpSpLocks/>
          </p:cNvGrpSpPr>
          <p:nvPr userDrawn="1"/>
        </p:nvGrpSpPr>
        <p:grpSpPr bwMode="auto">
          <a:xfrm>
            <a:off x="529494" y="514350"/>
            <a:ext cx="11138876" cy="5764213"/>
            <a:chOff x="271" y="324"/>
            <a:chExt cx="5701" cy="3631"/>
          </a:xfrm>
        </p:grpSpPr>
        <p:sp>
          <p:nvSpPr>
            <p:cNvPr id="94266" name="shpGridTitle" hidden="1"/>
            <p:cNvSpPr>
              <a:spLocks noChangeArrowheads="1"/>
            </p:cNvSpPr>
            <p:nvPr userDrawn="1"/>
          </p:nvSpPr>
          <p:spPr bwMode="auto">
            <a:xfrm>
              <a:off x="271" y="324"/>
              <a:ext cx="5701" cy="771"/>
            </a:xfrm>
            <a:prstGeom prst="rect">
              <a:avLst/>
            </a:prstGeom>
            <a:noFill/>
            <a:ln w="12700">
              <a:solidFill>
                <a:srgbClr val="676767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fr-CH" sz="2400"/>
            </a:p>
          </p:txBody>
        </p:sp>
        <p:sp>
          <p:nvSpPr>
            <p:cNvPr id="94268" name="shpGridMain" hidden="1"/>
            <p:cNvSpPr>
              <a:spLocks noChangeArrowheads="1"/>
            </p:cNvSpPr>
            <p:nvPr userDrawn="1"/>
          </p:nvSpPr>
          <p:spPr bwMode="auto">
            <a:xfrm>
              <a:off x="271" y="1179"/>
              <a:ext cx="5701" cy="2776"/>
            </a:xfrm>
            <a:prstGeom prst="rect">
              <a:avLst/>
            </a:prstGeom>
            <a:noFill/>
            <a:ln w="12700">
              <a:solidFill>
                <a:srgbClr val="676767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fr-CH" sz="2400"/>
            </a:p>
          </p:txBody>
        </p:sp>
      </p:grpSp>
      <p:sp>
        <p:nvSpPr>
          <p:cNvPr id="94242" name="shpTitleLine"/>
          <p:cNvSpPr>
            <a:spLocks noChangeShapeType="1"/>
          </p:cNvSpPr>
          <p:nvPr/>
        </p:nvSpPr>
        <p:spPr bwMode="auto">
          <a:xfrm>
            <a:off x="1" y="1738313"/>
            <a:ext cx="10880969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l-PL"/>
          </a:p>
        </p:txBody>
      </p:sp>
      <p:sp>
        <p:nvSpPr>
          <p:cNvPr id="94230" name="shpPlaceholderTitle"/>
          <p:cNvSpPr>
            <a:spLocks noGrp="1" noChangeArrowheads="1"/>
          </p:cNvSpPr>
          <p:nvPr>
            <p:ph type="ctrTitle"/>
          </p:nvPr>
        </p:nvSpPr>
        <p:spPr>
          <a:xfrm>
            <a:off x="511908" y="2601913"/>
            <a:ext cx="11168184" cy="1008062"/>
          </a:xfrm>
        </p:spPr>
        <p:txBody>
          <a:bodyPr/>
          <a:lstStyle>
            <a:lvl1pPr>
              <a:defRPr sz="3000"/>
            </a:lvl1pPr>
          </a:lstStyle>
          <a:p>
            <a:pPr lvl="0"/>
            <a:r>
              <a:rPr lang="fr-CH" noProof="0"/>
              <a:t>Click to edit Master title style</a:t>
            </a:r>
          </a:p>
        </p:txBody>
      </p:sp>
      <p:sp>
        <p:nvSpPr>
          <p:cNvPr id="94231" name="shpPlaceholderMain"/>
          <p:cNvSpPr>
            <a:spLocks noGrp="1" noChangeArrowheads="1"/>
          </p:cNvSpPr>
          <p:nvPr>
            <p:ph type="subTitle" idx="1"/>
          </p:nvPr>
        </p:nvSpPr>
        <p:spPr>
          <a:xfrm>
            <a:off x="531447" y="3644902"/>
            <a:ext cx="11148647" cy="576263"/>
          </a:xfrm>
        </p:spPr>
        <p:txBody>
          <a:bodyPr/>
          <a:lstStyle>
            <a:lvl1pPr marL="0" indent="0">
              <a:buFontTx/>
              <a:buNone/>
              <a:defRPr sz="3300" b="1" i="1">
                <a:latin typeface="Minion" pitchFamily="2" charset="0"/>
              </a:defRPr>
            </a:lvl1pPr>
          </a:lstStyle>
          <a:p>
            <a:pPr lvl="0"/>
            <a:r>
              <a:rPr lang="fr-CH" noProof="0"/>
              <a:t>Click to edit Master subtitle style</a:t>
            </a:r>
          </a:p>
        </p:txBody>
      </p:sp>
      <p:sp>
        <p:nvSpPr>
          <p:cNvPr id="94263" name="shpLogoBackground"/>
          <p:cNvSpPr>
            <a:spLocks noChangeArrowheads="1"/>
          </p:cNvSpPr>
          <p:nvPr userDrawn="1"/>
        </p:nvSpPr>
        <p:spPr bwMode="white">
          <a:xfrm>
            <a:off x="10661650" y="115888"/>
            <a:ext cx="1416537" cy="8651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CH"/>
          </a:p>
        </p:txBody>
      </p:sp>
      <p:pic>
        <p:nvPicPr>
          <p:cNvPr id="2" name="shpLogoPicDark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957560" y="180340"/>
            <a:ext cx="979170" cy="655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hpPlaceholderDate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hpPlaceholderNumber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B25F00-55C7-4159-96ED-33FC181064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05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82185" y="452439"/>
            <a:ext cx="2786184" cy="5826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7771" y="452439"/>
            <a:ext cx="8176845" cy="5826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hpPlaceholderDate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hpPlaceholderNumber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A27A04-B349-4C41-9EBD-AC2BB72186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79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hpPlaceholderDate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hpPlaceholderNumber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C32AB4-61FB-4062-9E20-33DD6EC647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10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247" y="4406902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247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hpPlaceholderDate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hpPlaceholderNumber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4649DD-8E2B-4957-9020-F806BA43D3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93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9493" y="1806575"/>
            <a:ext cx="5474677" cy="4471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1739" y="1806575"/>
            <a:ext cx="5476631" cy="4471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shpPlaceholderDate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hpPlaceholderNumber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45B92-9666-4195-B6E1-FD81DD2D83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54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694" y="1535113"/>
            <a:ext cx="53887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694" y="2174875"/>
            <a:ext cx="53887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shpPlaceholderDate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hpPlaceholderNumber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55FE86-6BD3-48ED-9042-E3EF8447C6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52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hpPlaceholderDate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hpPlaceholderNumber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7165CB-D5E5-4F49-B52C-2E6BB58C0F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05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pPlaceholderDate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hpPlaceholderNumber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7DFCCA-F568-422D-8A8C-1E40958866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6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24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384" y="273052"/>
            <a:ext cx="681501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24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pPlaceholderDate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hpPlaceholderNumber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B887CC-8431-4B91-BABD-191FD7EEA2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89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555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555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555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pPlaceholderDate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hpPlaceholderNumber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0E69C4-9F4A-4EC7-99BF-B1E5BD2F10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35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" name="shpPlaceholderDate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29494" y="6323015"/>
            <a:ext cx="11138876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600"/>
            </a:lvl1pPr>
          </a:lstStyle>
          <a:p>
            <a:endParaRPr lang="en-US" dirty="0"/>
          </a:p>
        </p:txBody>
      </p:sp>
      <p:sp>
        <p:nvSpPr>
          <p:cNvPr id="40961" name="shpPlaceholderNumber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9494" y="6323015"/>
            <a:ext cx="11138876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600"/>
            </a:lvl1pPr>
          </a:lstStyle>
          <a:p>
            <a:fld id="{0FBB20A0-29A2-4F03-9BB9-2B9F07088D5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2035" name="shpPlaceholderTitle"/>
          <p:cNvSpPr>
            <a:spLocks noGrp="1" noChangeArrowheads="1"/>
          </p:cNvSpPr>
          <p:nvPr>
            <p:ph type="title"/>
          </p:nvPr>
        </p:nvSpPr>
        <p:spPr bwMode="auto">
          <a:xfrm>
            <a:off x="517771" y="452439"/>
            <a:ext cx="9817100" cy="130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38" name="shpPlaceholderMain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9494" y="1806575"/>
            <a:ext cx="11138876" cy="447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1000" name="shpGridNormal" hidden="1"/>
          <p:cNvGrpSpPr>
            <a:grpSpLocks/>
          </p:cNvGrpSpPr>
          <p:nvPr userDrawn="1"/>
        </p:nvGrpSpPr>
        <p:grpSpPr bwMode="auto">
          <a:xfrm>
            <a:off x="529494" y="514350"/>
            <a:ext cx="11138876" cy="6005513"/>
            <a:chOff x="271" y="324"/>
            <a:chExt cx="5701" cy="3783"/>
          </a:xfrm>
        </p:grpSpPr>
        <p:sp>
          <p:nvSpPr>
            <p:cNvPr id="40993" name="shpGridTitle" hidden="1"/>
            <p:cNvSpPr>
              <a:spLocks noChangeArrowheads="1"/>
            </p:cNvSpPr>
            <p:nvPr userDrawn="1"/>
          </p:nvSpPr>
          <p:spPr bwMode="auto">
            <a:xfrm>
              <a:off x="271" y="324"/>
              <a:ext cx="5701" cy="771"/>
            </a:xfrm>
            <a:prstGeom prst="rect">
              <a:avLst/>
            </a:prstGeom>
            <a:noFill/>
            <a:ln w="12700">
              <a:solidFill>
                <a:srgbClr val="676767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400" dirty="0"/>
            </a:p>
          </p:txBody>
        </p:sp>
        <p:sp>
          <p:nvSpPr>
            <p:cNvPr id="40994" name="shpGridMain" hidden="1"/>
            <p:cNvSpPr>
              <a:spLocks noChangeArrowheads="1"/>
            </p:cNvSpPr>
            <p:nvPr userDrawn="1"/>
          </p:nvSpPr>
          <p:spPr bwMode="auto">
            <a:xfrm>
              <a:off x="271" y="1179"/>
              <a:ext cx="5701" cy="2776"/>
            </a:xfrm>
            <a:prstGeom prst="rect">
              <a:avLst/>
            </a:prstGeom>
            <a:noFill/>
            <a:ln w="12700">
              <a:solidFill>
                <a:srgbClr val="676767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400" dirty="0"/>
            </a:p>
          </p:txBody>
        </p:sp>
        <p:sp>
          <p:nvSpPr>
            <p:cNvPr id="40998" name="shpGridFooter" hidden="1"/>
            <p:cNvSpPr>
              <a:spLocks noChangeArrowheads="1"/>
            </p:cNvSpPr>
            <p:nvPr userDrawn="1"/>
          </p:nvSpPr>
          <p:spPr bwMode="auto">
            <a:xfrm>
              <a:off x="271" y="4005"/>
              <a:ext cx="5701" cy="102"/>
            </a:xfrm>
            <a:prstGeom prst="rect">
              <a:avLst/>
            </a:prstGeom>
            <a:noFill/>
            <a:ln w="12700">
              <a:solidFill>
                <a:srgbClr val="676767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14" name="shpLogoBackground"/>
          <p:cNvSpPr>
            <a:spLocks noChangeArrowheads="1"/>
          </p:cNvSpPr>
          <p:nvPr userDrawn="1"/>
        </p:nvSpPr>
        <p:spPr bwMode="white">
          <a:xfrm>
            <a:off x="10661650" y="115888"/>
            <a:ext cx="1416539" cy="8651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en-US" dirty="0"/>
          </a:p>
        </p:txBody>
      </p:sp>
      <p:pic>
        <p:nvPicPr>
          <p:cNvPr id="2" name="shpLogoPicDark"/>
          <p:cNvPicPr>
            <a:picLocks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957560" y="180340"/>
            <a:ext cx="979170" cy="6553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Imago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Imago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Imago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Imago" pitchFamily="2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Imago" pitchFamily="2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Imago" pitchFamily="2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Imago" pitchFamily="2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Imago" pitchFamily="2" charset="0"/>
        </a:defRPr>
      </a:lvl9pPr>
    </p:titleStyle>
    <p:bodyStyle>
      <a:lvl1pPr marL="285750" indent="-285750" algn="l" rtl="0" eaLnBrk="0" fontAlgn="base" hangingPunct="0">
        <a:spcBef>
          <a:spcPct val="75000"/>
        </a:spcBef>
        <a:spcAft>
          <a:spcPct val="0"/>
        </a:spcAft>
        <a:buSzPct val="100000"/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63588" indent="-287338" algn="l" rtl="0" eaLnBrk="0" fontAlgn="base" hangingPunct="0">
        <a:spcBef>
          <a:spcPct val="3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241425" indent="-287338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719263" indent="-287338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195513" indent="-28575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652713" indent="-28575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3109913" indent="-28575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567113" indent="-28575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4024313" indent="-28575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jpg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80" name="shpTitleSlide"/>
          <p:cNvSpPr>
            <a:spLocks noChangeAspect="1" noChangeArrowheads="1"/>
          </p:cNvSpPr>
          <p:nvPr>
            <p:custDataLst>
              <p:tags r:id="rId1"/>
            </p:custDataLst>
          </p:nvPr>
        </p:nvSpPr>
        <p:spPr bwMode="auto">
          <a:xfrm>
            <a:off x="29310" y="667254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4" name="Rectangle 25"/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402267" y="2603500"/>
            <a:ext cx="10536238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Imago" pitchFamily="2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Imago" pitchFamily="2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Imago" pitchFamily="2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Imago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Imago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Imago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Imago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Imago" pitchFamily="2" charset="0"/>
              </a:defRPr>
            </a:lvl9pPr>
          </a:lstStyle>
          <a:p>
            <a:r>
              <a:rPr lang="en-US" sz="2800" dirty="0"/>
              <a:t>Randomized Clinical Trials with Hybrid Controls </a:t>
            </a:r>
            <a:br>
              <a:rPr lang="en-US" sz="2800" dirty="0"/>
            </a:br>
            <a:r>
              <a:rPr lang="en-US" sz="2800" dirty="0"/>
              <a:t>- Designs and Considerations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551384" y="4653136"/>
            <a:ext cx="93610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latin typeface="Minion" pitchFamily="2" charset="0"/>
              </a:rPr>
              <a:t>Jiawen Zhu</a:t>
            </a:r>
          </a:p>
          <a:p>
            <a:r>
              <a:rPr lang="en-US" sz="2400" dirty="0"/>
              <a:t>Principal Statistical Scientist, Genentech</a:t>
            </a:r>
          </a:p>
          <a:p>
            <a:r>
              <a:rPr lang="en-US" sz="2400" dirty="0">
                <a:latin typeface="Minion" pitchFamily="2" charset="0"/>
              </a:rPr>
              <a:t>BBSW, Nov. 7-8, 2019</a:t>
            </a:r>
          </a:p>
        </p:txBody>
      </p:sp>
    </p:spTree>
    <p:extLst>
      <p:ext uri="{BB962C8B-B14F-4D97-AF65-F5344CB8AC3E}">
        <p14:creationId xmlns:p14="http://schemas.microsoft.com/office/powerpoint/2010/main" val="262225779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8D27B-9F54-0140-BD96-FDEAEC91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11" y="226031"/>
            <a:ext cx="8345669" cy="1309687"/>
          </a:xfrm>
        </p:spPr>
        <p:txBody>
          <a:bodyPr/>
          <a:lstStyle/>
          <a:p>
            <a:r>
              <a:rPr lang="en-US" dirty="0"/>
              <a:t>Dynamic borrowing objectively accepts external control when controls are comparable 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88138-8FC7-E74B-805A-0FE27D5BD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C32AB4-61FB-4062-9E20-33DD6EC6477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4A9B72-CF3F-F748-8B87-79C498E9D3D4}"/>
              </a:ext>
            </a:extLst>
          </p:cNvPr>
          <p:cNvGrpSpPr/>
          <p:nvPr/>
        </p:nvGrpSpPr>
        <p:grpSpPr>
          <a:xfrm>
            <a:off x="5057885" y="1507197"/>
            <a:ext cx="7558405" cy="4607899"/>
            <a:chOff x="1698158" y="1307462"/>
            <a:chExt cx="8205328" cy="547021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325B6B7-CC18-1344-901E-14E34F7B7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8158" y="1307462"/>
              <a:ext cx="8205328" cy="5470218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20DB06A-6559-854F-93AA-180BC88D8256}"/>
                </a:ext>
              </a:extLst>
            </p:cNvPr>
            <p:cNvSpPr/>
            <p:nvPr/>
          </p:nvSpPr>
          <p:spPr>
            <a:xfrm>
              <a:off x="7311198" y="2603606"/>
              <a:ext cx="796484" cy="331749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mago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3126CE7-6350-F24F-970C-04FBAB43BBBE}"/>
                </a:ext>
              </a:extLst>
            </p:cNvPr>
            <p:cNvSpPr/>
            <p:nvPr/>
          </p:nvSpPr>
          <p:spPr>
            <a:xfrm>
              <a:off x="7250903" y="3899750"/>
              <a:ext cx="924391" cy="37705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mago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6B747F6-EEEA-BB4A-BC1D-AD11BB50AFFC}"/>
                </a:ext>
              </a:extLst>
            </p:cNvPr>
            <p:cNvSpPr/>
            <p:nvPr/>
          </p:nvSpPr>
          <p:spPr>
            <a:xfrm>
              <a:off x="7239443" y="5123886"/>
              <a:ext cx="924391" cy="37705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mago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73CBC0-40E6-894D-A765-11C92618C38A}"/>
                </a:ext>
              </a:extLst>
            </p:cNvPr>
            <p:cNvSpPr/>
            <p:nvPr/>
          </p:nvSpPr>
          <p:spPr>
            <a:xfrm>
              <a:off x="2994980" y="4841642"/>
              <a:ext cx="20601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b="1" dirty="0"/>
                <a:t>Dynamic borrowing</a:t>
              </a:r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3E0F2D8-1979-3A47-ACFF-59E9AF07BD66}"/>
                </a:ext>
              </a:extLst>
            </p:cNvPr>
            <p:cNvSpPr/>
            <p:nvPr/>
          </p:nvSpPr>
          <p:spPr>
            <a:xfrm>
              <a:off x="2997956" y="2162266"/>
              <a:ext cx="158402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b="1" dirty="0"/>
                <a:t>Not borrowing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6E893AB-BFFE-1042-9B38-EBE85782EEE0}"/>
                </a:ext>
              </a:extLst>
            </p:cNvPr>
            <p:cNvSpPr/>
            <p:nvPr/>
          </p:nvSpPr>
          <p:spPr>
            <a:xfrm>
              <a:off x="2994980" y="3539525"/>
              <a:ext cx="15695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b="1" dirty="0"/>
                <a:t>Full borrowing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780EB67-5923-AA4E-AD41-F5BAAB20A64E}"/>
              </a:ext>
            </a:extLst>
          </p:cNvPr>
          <p:cNvGrpSpPr/>
          <p:nvPr/>
        </p:nvGrpSpPr>
        <p:grpSpPr>
          <a:xfrm>
            <a:off x="61630" y="1466570"/>
            <a:ext cx="5653214" cy="4067301"/>
            <a:chOff x="1055440" y="1522932"/>
            <a:chExt cx="6471816" cy="48387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E157D2-D10E-5A4B-B7FA-2EE4FBA31F04}"/>
                </a:ext>
              </a:extLst>
            </p:cNvPr>
            <p:cNvSpPr/>
            <p:nvPr/>
          </p:nvSpPr>
          <p:spPr>
            <a:xfrm>
              <a:off x="1055440" y="5013176"/>
              <a:ext cx="3384376" cy="13098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mago" pitchFamily="2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338462-EC6D-7F42-A075-C68FABF5D9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779"/>
            <a:stretch/>
          </p:blipFill>
          <p:spPr>
            <a:xfrm>
              <a:off x="2063552" y="1522932"/>
              <a:ext cx="5463704" cy="48387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BABFCF-DD7C-5B4E-99F7-9DCDD132FE69}"/>
                </a:ext>
              </a:extLst>
            </p:cNvPr>
            <p:cNvSpPr txBox="1"/>
            <p:nvPr/>
          </p:nvSpPr>
          <p:spPr>
            <a:xfrm>
              <a:off x="1147466" y="4974559"/>
              <a:ext cx="1692188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Trial A control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C75F1C-7FA5-744C-B801-ECC836EA7D43}"/>
                </a:ext>
              </a:extLst>
            </p:cNvPr>
            <p:cNvSpPr txBox="1"/>
            <p:nvPr/>
          </p:nvSpPr>
          <p:spPr>
            <a:xfrm>
              <a:off x="1147466" y="5312163"/>
              <a:ext cx="1836204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Trial A new </a:t>
              </a:r>
              <a:r>
                <a:rPr lang="en-US" dirty="0" err="1">
                  <a:solidFill>
                    <a:srgbClr val="FFC000"/>
                  </a:solidFill>
                </a:rPr>
                <a:t>trt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876617-5A19-C14D-815A-4368366EF742}"/>
                </a:ext>
              </a:extLst>
            </p:cNvPr>
            <p:cNvSpPr txBox="1"/>
            <p:nvPr/>
          </p:nvSpPr>
          <p:spPr>
            <a:xfrm>
              <a:off x="1147466" y="5601255"/>
              <a:ext cx="1836204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Trial B control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B38C6D-9094-704B-BD75-8521AF125319}"/>
                </a:ext>
              </a:extLst>
            </p:cNvPr>
            <p:cNvSpPr txBox="1"/>
            <p:nvPr/>
          </p:nvSpPr>
          <p:spPr>
            <a:xfrm>
              <a:off x="1147466" y="5873363"/>
              <a:ext cx="1836204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Trial B new </a:t>
              </a:r>
              <a:r>
                <a:rPr lang="en-US" dirty="0" err="1">
                  <a:solidFill>
                    <a:srgbClr val="C00000"/>
                  </a:solidFill>
                </a:rPr>
                <a:t>trt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049CD1-B701-D146-900A-E6F2B4347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0404" y="2023886"/>
              <a:ext cx="393700" cy="18923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2C20D19-AE07-AB4B-9A5E-7F5342829D1F}"/>
              </a:ext>
            </a:extLst>
          </p:cNvPr>
          <p:cNvSpPr txBox="1"/>
          <p:nvPr/>
        </p:nvSpPr>
        <p:spPr>
          <a:xfrm>
            <a:off x="7116045" y="6323015"/>
            <a:ext cx="4207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/>
              <a:t>Notations: CC: concurrent control from trial A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EC: external control from trial 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41F530-2479-D842-96D7-5DD6BD88A505}"/>
              </a:ext>
            </a:extLst>
          </p:cNvPr>
          <p:cNvSpPr/>
          <p:nvPr/>
        </p:nvSpPr>
        <p:spPr>
          <a:xfrm>
            <a:off x="1223759" y="5634602"/>
            <a:ext cx="384578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resample 50 </a:t>
            </a:r>
            <a:r>
              <a:rPr lang="en-US" dirty="0" err="1"/>
              <a:t>pt</a:t>
            </a:r>
            <a:r>
              <a:rPr lang="en-US" dirty="0"/>
              <a:t>/arm from trial A and borrow control from trial B (n=143)</a:t>
            </a:r>
          </a:p>
        </p:txBody>
      </p:sp>
    </p:spTree>
    <p:extLst>
      <p:ext uri="{BB962C8B-B14F-4D97-AF65-F5344CB8AC3E}">
        <p14:creationId xmlns:p14="http://schemas.microsoft.com/office/powerpoint/2010/main" val="140056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153559"/>
              </p:ext>
            </p:extLst>
          </p:nvPr>
        </p:nvGraphicFramePr>
        <p:xfrm>
          <a:off x="389917" y="1742530"/>
          <a:ext cx="6371605" cy="399631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012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36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1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67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Study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EC1 (2008)</a:t>
                      </a:r>
                      <a:endParaRPr lang="en-US" sz="1400" b="1" i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EC2 (2012)</a:t>
                      </a:r>
                      <a:endParaRPr lang="en-US" sz="1400" b="1" dirty="0">
                        <a:effectLst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More Recent: Trial C</a:t>
                      </a:r>
                      <a:endParaRPr lang="en-US" sz="1600" b="1" i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09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Treatment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chemeClr val="accent6"/>
                          </a:solidFill>
                          <a:effectLst/>
                        </a:rPr>
                        <a:t>Folfox+Bev</a:t>
                      </a:r>
                      <a:endParaRPr lang="en-US" sz="1200" b="1" dirty="0">
                        <a:solidFill>
                          <a:schemeClr val="accent6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accent6"/>
                          </a:solidFill>
                          <a:effectLst/>
                        </a:rPr>
                        <a:t>(n=</a:t>
                      </a:r>
                      <a:r>
                        <a:rPr lang="en-US" sz="1400" b="1" u="none" dirty="0">
                          <a:solidFill>
                            <a:schemeClr val="accent6"/>
                          </a:solidFill>
                          <a:effectLst/>
                        </a:rPr>
                        <a:t>349</a:t>
                      </a:r>
                      <a:r>
                        <a:rPr lang="en-US" sz="1400" b="1" dirty="0">
                          <a:solidFill>
                            <a:schemeClr val="accent6"/>
                          </a:solidFill>
                          <a:effectLst/>
                        </a:rPr>
                        <a:t>)</a:t>
                      </a:r>
                      <a:endParaRPr lang="en-US" sz="1200" b="1" dirty="0">
                        <a:solidFill>
                          <a:schemeClr val="accent6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chemeClr val="accent6"/>
                          </a:solidFill>
                          <a:effectLst/>
                        </a:rPr>
                        <a:t>Folfox+Bev</a:t>
                      </a:r>
                      <a:endParaRPr lang="en-US" sz="1200" b="1" dirty="0">
                        <a:solidFill>
                          <a:schemeClr val="accent6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accent6"/>
                          </a:solidFill>
                          <a:effectLst/>
                        </a:rPr>
                        <a:t>(n=64)</a:t>
                      </a:r>
                      <a:endParaRPr lang="en-US" sz="1200" b="1" dirty="0">
                        <a:solidFill>
                          <a:schemeClr val="accent6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chemeClr val="accent5"/>
                          </a:solidFill>
                          <a:effectLst/>
                        </a:rPr>
                        <a:t>Folfox+Bev</a:t>
                      </a:r>
                      <a:endParaRPr lang="en-US" sz="1200" b="1" dirty="0">
                        <a:solidFill>
                          <a:schemeClr val="accent5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accent5"/>
                          </a:solidFill>
                          <a:effectLst/>
                        </a:rPr>
                        <a:t>(n=62)</a:t>
                      </a:r>
                      <a:endParaRPr lang="en-US" sz="1200" b="1" dirty="0">
                        <a:solidFill>
                          <a:schemeClr val="accent5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</a:rPr>
                        <a:t>New treatment</a:t>
                      </a:r>
                      <a:endParaRPr lang="en-US" sz="1200" b="1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</a:rPr>
                        <a:t>(n=63)</a:t>
                      </a:r>
                      <a:endParaRPr lang="en-US" sz="12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3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ORR(%)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accent6"/>
                          </a:solidFill>
                          <a:effectLst/>
                        </a:rPr>
                        <a:t>47</a:t>
                      </a:r>
                      <a:endParaRPr lang="en-US" sz="1200" b="1" dirty="0">
                        <a:solidFill>
                          <a:schemeClr val="accent6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accent6"/>
                          </a:solidFill>
                          <a:effectLst/>
                        </a:rPr>
                        <a:t>47</a:t>
                      </a:r>
                      <a:endParaRPr lang="en-US" sz="1200" b="1" dirty="0">
                        <a:solidFill>
                          <a:schemeClr val="accent6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accent5"/>
                          </a:solidFill>
                          <a:effectLst/>
                        </a:rPr>
                        <a:t>64</a:t>
                      </a:r>
                      <a:endParaRPr lang="en-US" sz="1200" b="1" dirty="0">
                        <a:solidFill>
                          <a:schemeClr val="accent5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</a:rPr>
                        <a:t>58.7</a:t>
                      </a:r>
                      <a:endParaRPr lang="en-US" sz="12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09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Median </a:t>
                      </a:r>
                      <a:r>
                        <a:rPr lang="en-US" sz="1400" dirty="0" err="1">
                          <a:effectLst/>
                        </a:rPr>
                        <a:t>DoR</a:t>
                      </a:r>
                      <a:r>
                        <a:rPr lang="en-US" sz="1400" dirty="0">
                          <a:effectLst/>
                        </a:rPr>
                        <a:t>(mo)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accent6"/>
                          </a:solidFill>
                          <a:effectLst/>
                        </a:rPr>
                        <a:t>8.3</a:t>
                      </a:r>
                      <a:endParaRPr lang="en-US" sz="1200" b="1" dirty="0">
                        <a:solidFill>
                          <a:schemeClr val="accent6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accent6"/>
                          </a:solidFill>
                          <a:effectLst/>
                        </a:rPr>
                        <a:t>9.9</a:t>
                      </a:r>
                      <a:endParaRPr lang="en-US" sz="1200" b="1" dirty="0">
                        <a:solidFill>
                          <a:schemeClr val="accent6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accent5"/>
                          </a:solidFill>
                          <a:effectLst/>
                        </a:rPr>
                        <a:t>11.1</a:t>
                      </a:r>
                      <a:endParaRPr lang="en-US" sz="1200" b="1" dirty="0">
                        <a:solidFill>
                          <a:schemeClr val="accent5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</a:rPr>
                        <a:t>10.8</a:t>
                      </a:r>
                      <a:endParaRPr lang="en-US" sz="12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09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Median PFS (mo)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accent6"/>
                          </a:solidFill>
                          <a:effectLst/>
                        </a:rPr>
                        <a:t>9.5</a:t>
                      </a:r>
                      <a:endParaRPr lang="en-US" sz="1200" b="1" dirty="0">
                        <a:solidFill>
                          <a:schemeClr val="accent6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accent6"/>
                          </a:solidFill>
                          <a:effectLst/>
                        </a:rPr>
                        <a:t>9.9</a:t>
                      </a:r>
                      <a:endParaRPr lang="en-US" sz="1200" b="1" dirty="0">
                        <a:solidFill>
                          <a:schemeClr val="accent6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dirty="0">
                          <a:solidFill>
                            <a:schemeClr val="accent5"/>
                          </a:solidFill>
                          <a:effectLst/>
                        </a:rPr>
                        <a:t>12.8</a:t>
                      </a:r>
                      <a:endParaRPr lang="en-US" sz="1200" b="1" u="none" dirty="0">
                        <a:solidFill>
                          <a:schemeClr val="accent5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dirty="0">
                          <a:solidFill>
                            <a:srgbClr val="FF0000"/>
                          </a:solidFill>
                          <a:effectLst/>
                        </a:rPr>
                        <a:t>13.1</a:t>
                      </a:r>
                      <a:endParaRPr lang="en-US" sz="12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79CBDFCC-4198-894C-9743-3A28FCE0F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71" y="452440"/>
            <a:ext cx="9817100" cy="808001"/>
          </a:xfrm>
        </p:spPr>
        <p:txBody>
          <a:bodyPr/>
          <a:lstStyle/>
          <a:p>
            <a:r>
              <a:rPr lang="en-US" dirty="0"/>
              <a:t>Post-hoc hybrid control example 2</a:t>
            </a:r>
            <a:br>
              <a:rPr lang="en-US" dirty="0"/>
            </a:br>
            <a:r>
              <a:rPr lang="en-US" b="0" dirty="0"/>
              <a:t>Borrowing data from historical studies in mCRC</a:t>
            </a:r>
            <a:br>
              <a:rPr lang="en-US" dirty="0"/>
            </a:br>
            <a:endParaRPr lang="en-US" b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FFA65B-589C-7E4C-9724-59D304C1EBE3}"/>
              </a:ext>
            </a:extLst>
          </p:cNvPr>
          <p:cNvSpPr/>
          <p:nvPr/>
        </p:nvSpPr>
        <p:spPr>
          <a:xfrm>
            <a:off x="389916" y="5007584"/>
            <a:ext cx="6385514" cy="73126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mago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CB2160-F182-BB46-A3C8-311028FCDA14}"/>
              </a:ext>
            </a:extLst>
          </p:cNvPr>
          <p:cNvGrpSpPr/>
          <p:nvPr/>
        </p:nvGrpSpPr>
        <p:grpSpPr>
          <a:xfrm>
            <a:off x="6757857" y="1434454"/>
            <a:ext cx="5419934" cy="5100955"/>
            <a:chOff x="6775430" y="1639144"/>
            <a:chExt cx="5419934" cy="510095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AFAC257-3E09-EF4E-9649-21B2B524B8D5}"/>
                </a:ext>
              </a:extLst>
            </p:cNvPr>
            <p:cNvGrpSpPr/>
            <p:nvPr/>
          </p:nvGrpSpPr>
          <p:grpSpPr>
            <a:xfrm>
              <a:off x="6775430" y="1639144"/>
              <a:ext cx="5419934" cy="5100955"/>
              <a:chOff x="6775430" y="1639144"/>
              <a:chExt cx="5419934" cy="510095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81CDA6A-4610-C94A-9C7D-FBEC00E3DC3E}"/>
                  </a:ext>
                </a:extLst>
              </p:cNvPr>
              <p:cNvGrpSpPr/>
              <p:nvPr/>
            </p:nvGrpSpPr>
            <p:grpSpPr>
              <a:xfrm>
                <a:off x="6960096" y="1639144"/>
                <a:ext cx="5235268" cy="5100955"/>
                <a:chOff x="407368" y="1774176"/>
                <a:chExt cx="5235268" cy="5100955"/>
              </a:xfrm>
            </p:grpSpPr>
            <p:pic>
              <p:nvPicPr>
                <p:cNvPr id="8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652"/>
                <a:stretch/>
              </p:blipFill>
              <p:spPr bwMode="auto">
                <a:xfrm>
                  <a:off x="407368" y="1774176"/>
                  <a:ext cx="4914360" cy="39466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" name="TextBox 3"/>
                <p:cNvSpPr txBox="1"/>
                <p:nvPr/>
              </p:nvSpPr>
              <p:spPr>
                <a:xfrm>
                  <a:off x="570718" y="5628638"/>
                  <a:ext cx="5071918" cy="1246493"/>
                </a:xfrm>
                <a:prstGeom prst="rect">
                  <a:avLst/>
                </a:prstGeom>
                <a:noFill/>
              </p:spPr>
              <p:txBody>
                <a:bodyPr wrap="square" lIns="91436" tIns="45719" rIns="91436" bIns="45719" rtlCol="0">
                  <a:spAutoFit/>
                </a:bodyPr>
                <a:lstStyle/>
                <a:p>
                  <a:r>
                    <a:rPr lang="en-US" sz="1500" dirty="0">
                      <a:solidFill>
                        <a:schemeClr val="accent5"/>
                      </a:solidFill>
                    </a:rPr>
                    <a:t>Green: control data from trial C (n=62)</a:t>
                  </a:r>
                </a:p>
                <a:p>
                  <a:r>
                    <a:rPr lang="en-US" sz="1500" dirty="0">
                      <a:solidFill>
                        <a:srgbClr val="FF0000"/>
                      </a:solidFill>
                    </a:rPr>
                    <a:t>Red: New treatment from trial C (n=63)</a:t>
                  </a:r>
                  <a:endParaRPr lang="en-US" sz="1500" dirty="0">
                    <a:solidFill>
                      <a:schemeClr val="accent6"/>
                    </a:solidFill>
                  </a:endParaRPr>
                </a:p>
                <a:p>
                  <a:r>
                    <a:rPr lang="en-US" sz="1500" dirty="0">
                      <a:solidFill>
                        <a:schemeClr val="accent6"/>
                      </a:solidFill>
                    </a:rPr>
                    <a:t>Blue: control data from pooled historical/external trial D and E (n=413)</a:t>
                  </a:r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FDE2C5-3754-7E4B-AFEC-BED28993EC61}"/>
                  </a:ext>
                </a:extLst>
              </p:cNvPr>
              <p:cNvSpPr txBox="1"/>
              <p:nvPr/>
            </p:nvSpPr>
            <p:spPr>
              <a:xfrm rot="16200000">
                <a:off x="6636060" y="3240892"/>
                <a:ext cx="64807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PFS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CE30D1-C3FD-6F47-84CA-7ECBEC6F3A58}"/>
                </a:ext>
              </a:extLst>
            </p:cNvPr>
            <p:cNvSpPr/>
            <p:nvPr/>
          </p:nvSpPr>
          <p:spPr>
            <a:xfrm>
              <a:off x="7464152" y="4005064"/>
              <a:ext cx="1327502" cy="1152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mago" pitchFamily="2" charset="0"/>
              </a:endParaRP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F4804B7-487C-B846-86DD-CD8710FEDC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C32AB4-61FB-4062-9E20-33DD6EC6477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9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F4804B7-487C-B846-86DD-CD8710FEDC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C32AB4-61FB-4062-9E20-33DD6EC6477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BDB511-06D4-9247-BFDF-AC0E89F28B34}"/>
              </a:ext>
            </a:extLst>
          </p:cNvPr>
          <p:cNvGrpSpPr/>
          <p:nvPr/>
        </p:nvGrpSpPr>
        <p:grpSpPr>
          <a:xfrm>
            <a:off x="4871864" y="1025546"/>
            <a:ext cx="7981664" cy="4949769"/>
            <a:chOff x="-1111975" y="1140191"/>
            <a:chExt cx="8400641" cy="560042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F2E4E67-CA73-294E-AFB3-EE9796DE7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11975" y="1140191"/>
              <a:ext cx="8400641" cy="5600427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9D2B0BF-5EEF-FA41-93D3-AB60EFAF3973}"/>
                </a:ext>
              </a:extLst>
            </p:cNvPr>
            <p:cNvSpPr/>
            <p:nvPr/>
          </p:nvSpPr>
          <p:spPr>
            <a:xfrm>
              <a:off x="564201" y="4869160"/>
              <a:ext cx="20601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b="1" dirty="0"/>
                <a:t>Dynamic borrowing</a:t>
              </a: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2A0ECB-44EE-CB49-8234-E072FD6D6545}"/>
                </a:ext>
              </a:extLst>
            </p:cNvPr>
            <p:cNvSpPr/>
            <p:nvPr/>
          </p:nvSpPr>
          <p:spPr>
            <a:xfrm>
              <a:off x="486614" y="2051556"/>
              <a:ext cx="158402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b="1" dirty="0"/>
                <a:t>Not borrowing</a:t>
              </a:r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5278D95-F9A8-C945-85A7-D8D36A344E0F}"/>
                </a:ext>
              </a:extLst>
            </p:cNvPr>
            <p:cNvSpPr/>
            <p:nvPr/>
          </p:nvSpPr>
          <p:spPr>
            <a:xfrm>
              <a:off x="507566" y="3429000"/>
              <a:ext cx="15695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b="1" dirty="0"/>
                <a:t>Full borrowing</a:t>
              </a:r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16F90B-9FC4-9B46-8CDD-735A94654C98}"/>
                </a:ext>
              </a:extLst>
            </p:cNvPr>
            <p:cNvSpPr/>
            <p:nvPr/>
          </p:nvSpPr>
          <p:spPr>
            <a:xfrm>
              <a:off x="4511824" y="2406190"/>
              <a:ext cx="1080120" cy="44674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mago" pitchFamily="2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A033097-59A5-5A42-A932-F46A1B37304B}"/>
                </a:ext>
              </a:extLst>
            </p:cNvPr>
            <p:cNvSpPr/>
            <p:nvPr/>
          </p:nvSpPr>
          <p:spPr>
            <a:xfrm>
              <a:off x="4511824" y="3717032"/>
              <a:ext cx="1080120" cy="44674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mago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2856003-DFA1-064F-A12F-8252251AF5C2}"/>
                </a:ext>
              </a:extLst>
            </p:cNvPr>
            <p:cNvSpPr/>
            <p:nvPr/>
          </p:nvSpPr>
          <p:spPr>
            <a:xfrm>
              <a:off x="4511824" y="5012173"/>
              <a:ext cx="1080120" cy="44674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mago" pitchFamily="2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6E47E12-23AC-744B-B778-BEEF7B1FD4F4}"/>
              </a:ext>
            </a:extLst>
          </p:cNvPr>
          <p:cNvSpPr txBox="1"/>
          <p:nvPr/>
        </p:nvSpPr>
        <p:spPr>
          <a:xfrm>
            <a:off x="6953445" y="6218059"/>
            <a:ext cx="4470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Notations: </a:t>
            </a:r>
          </a:p>
          <a:p>
            <a:pPr>
              <a:spcBef>
                <a:spcPts val="0"/>
              </a:spcBef>
            </a:pPr>
            <a:r>
              <a:rPr lang="en-US" dirty="0"/>
              <a:t>CC: concurrent control, EC: external control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CB2160-F182-BB46-A3C8-311028FCDA14}"/>
              </a:ext>
            </a:extLst>
          </p:cNvPr>
          <p:cNvGrpSpPr/>
          <p:nvPr/>
        </p:nvGrpSpPr>
        <p:grpSpPr>
          <a:xfrm>
            <a:off x="896258" y="1693481"/>
            <a:ext cx="4688876" cy="4111783"/>
            <a:chOff x="6775428" y="1639144"/>
            <a:chExt cx="5596780" cy="487767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AFAC257-3E09-EF4E-9649-21B2B524B8D5}"/>
                </a:ext>
              </a:extLst>
            </p:cNvPr>
            <p:cNvGrpSpPr/>
            <p:nvPr/>
          </p:nvGrpSpPr>
          <p:grpSpPr>
            <a:xfrm>
              <a:off x="6775428" y="1639144"/>
              <a:ext cx="5596780" cy="4877670"/>
              <a:chOff x="6775428" y="1639144"/>
              <a:chExt cx="5596780" cy="487767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81CDA6A-4610-C94A-9C7D-FBEC00E3DC3E}"/>
                  </a:ext>
                </a:extLst>
              </p:cNvPr>
              <p:cNvGrpSpPr/>
              <p:nvPr/>
            </p:nvGrpSpPr>
            <p:grpSpPr>
              <a:xfrm>
                <a:off x="6775428" y="1639144"/>
                <a:ext cx="5596780" cy="4877670"/>
                <a:chOff x="222700" y="1774176"/>
                <a:chExt cx="5596780" cy="4877670"/>
              </a:xfrm>
            </p:grpSpPr>
            <p:pic>
              <p:nvPicPr>
                <p:cNvPr id="8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652"/>
                <a:stretch/>
              </p:blipFill>
              <p:spPr bwMode="auto">
                <a:xfrm>
                  <a:off x="407368" y="1774176"/>
                  <a:ext cx="4914360" cy="39466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" name="TextBox 3"/>
                <p:cNvSpPr txBox="1"/>
                <p:nvPr/>
              </p:nvSpPr>
              <p:spPr>
                <a:xfrm>
                  <a:off x="222700" y="5720831"/>
                  <a:ext cx="5596780" cy="931015"/>
                </a:xfrm>
                <a:prstGeom prst="rect">
                  <a:avLst/>
                </a:prstGeom>
                <a:noFill/>
              </p:spPr>
              <p:txBody>
                <a:bodyPr wrap="square" lIns="91436" tIns="45719" rIns="91436" bIns="45719" rtlCol="0">
                  <a:spAutoFit/>
                </a:bodyPr>
                <a:lstStyle/>
                <a:p>
                  <a:pPr>
                    <a:spcBef>
                      <a:spcPts val="0"/>
                    </a:spcBef>
                  </a:pPr>
                  <a:r>
                    <a:rPr lang="en-US" sz="1500" dirty="0">
                      <a:solidFill>
                        <a:schemeClr val="accent5"/>
                      </a:solidFill>
                    </a:rPr>
                    <a:t>Green: control data from trial C (n=62)</a:t>
                  </a:r>
                </a:p>
                <a:p>
                  <a:pPr>
                    <a:spcBef>
                      <a:spcPts val="0"/>
                    </a:spcBef>
                  </a:pPr>
                  <a:r>
                    <a:rPr lang="en-US" sz="1500" dirty="0">
                      <a:solidFill>
                        <a:srgbClr val="FF0000"/>
                      </a:solidFill>
                    </a:rPr>
                    <a:t>Red: New treatment from trial C (n=63)</a:t>
                  </a:r>
                  <a:endParaRPr lang="en-US" sz="1500" dirty="0">
                    <a:solidFill>
                      <a:schemeClr val="accent6"/>
                    </a:solidFill>
                  </a:endParaRPr>
                </a:p>
                <a:p>
                  <a:pPr>
                    <a:spcBef>
                      <a:spcPts val="0"/>
                    </a:spcBef>
                  </a:pPr>
                  <a:r>
                    <a:rPr lang="en-US" sz="1500" dirty="0">
                      <a:solidFill>
                        <a:schemeClr val="accent6"/>
                      </a:solidFill>
                    </a:rPr>
                    <a:t>Blue: control data from pooled EC1 and EC2 (n=413)</a:t>
                  </a:r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FDE2C5-3754-7E4B-AFEC-BED28993EC61}"/>
                  </a:ext>
                </a:extLst>
              </p:cNvPr>
              <p:cNvSpPr txBox="1"/>
              <p:nvPr/>
            </p:nvSpPr>
            <p:spPr>
              <a:xfrm rot="16200000">
                <a:off x="6636060" y="3240892"/>
                <a:ext cx="64807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PFS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CE30D1-C3FD-6F47-84CA-7ECBEC6F3A58}"/>
                </a:ext>
              </a:extLst>
            </p:cNvPr>
            <p:cNvSpPr/>
            <p:nvPr/>
          </p:nvSpPr>
          <p:spPr>
            <a:xfrm>
              <a:off x="7464152" y="4005064"/>
              <a:ext cx="1327502" cy="1152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mago" pitchFamily="2" charset="0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D38FE5C-0CF1-B649-A7A2-7E215BD29390}"/>
              </a:ext>
            </a:extLst>
          </p:cNvPr>
          <p:cNvSpPr/>
          <p:nvPr/>
        </p:nvSpPr>
        <p:spPr>
          <a:xfrm>
            <a:off x="634617" y="5976438"/>
            <a:ext cx="495051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 Trial C borrow control from trial EC1 and EC2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9CBDFCC-4198-894C-9743-3A28FCE0F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496" y="250716"/>
            <a:ext cx="8056315" cy="808001"/>
          </a:xfrm>
        </p:spPr>
        <p:txBody>
          <a:bodyPr/>
          <a:lstStyle/>
          <a:p>
            <a:r>
              <a:rPr lang="en-US" dirty="0"/>
              <a:t>Dynamic borrowing objectively downweighs external control when controls are not comparable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22004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1AA13C-6B95-6A40-B668-A20D2BC1E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design a hybrid control trial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A069B03-B8A6-9F4A-BB44-A8465EB612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39779" y="1484784"/>
                <a:ext cx="11138876" cy="4471988"/>
              </a:xfrm>
            </p:spPr>
            <p:txBody>
              <a:bodyPr/>
              <a:lstStyle/>
              <a:p>
                <a:r>
                  <a:rPr lang="en-US" dirty="0"/>
                  <a:t>New design variable: Internal/external control comparability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Make assumptions (SOC are fully established and well known)</a:t>
                </a:r>
              </a:p>
              <a:p>
                <a:pPr lvl="1"/>
                <a:r>
                  <a:rPr lang="en-US" dirty="0"/>
                  <a:t>Plan for the “worst” scenario</a:t>
                </a:r>
              </a:p>
              <a:p>
                <a:r>
                  <a:rPr lang="en-US" dirty="0"/>
                  <a:t>To quantify the external control </a:t>
                </a:r>
              </a:p>
              <a:p>
                <a:pPr lvl="1"/>
                <a:r>
                  <a:rPr lang="en-US" dirty="0"/>
                  <a:t>Effect historical sample size</a:t>
                </a:r>
              </a:p>
              <a:p>
                <a:pPr lvl="1"/>
                <a:r>
                  <a:rPr lang="en-US" dirty="0"/>
                  <a:t>Numerical approach</a:t>
                </a:r>
              </a:p>
              <a:p>
                <a:r>
                  <a:rPr lang="en-US" dirty="0"/>
                  <a:t>Adaptive design </a:t>
                </a:r>
              </a:p>
              <a:p>
                <a:pPr lvl="1"/>
                <a:r>
                  <a:rPr lang="en-US" dirty="0"/>
                  <a:t>To insure sufficient study power </a:t>
                </a:r>
              </a:p>
              <a:p>
                <a:pPr lvl="1"/>
                <a:r>
                  <a:rPr lang="en-US" dirty="0"/>
                  <a:t>Better fits in trials with long enrollment period</a:t>
                </a:r>
              </a:p>
              <a:p>
                <a:r>
                  <a:rPr lang="en-US" dirty="0"/>
                  <a:t>To support </a:t>
                </a:r>
                <a:r>
                  <a:rPr lang="en-US" i="1" u="sng" dirty="0"/>
                  <a:t>selected</a:t>
                </a:r>
                <a:r>
                  <a:rPr lang="en-US" dirty="0"/>
                  <a:t> analysis/objectives</a:t>
                </a:r>
              </a:p>
              <a:p>
                <a:pPr lvl="1"/>
                <a:r>
                  <a:rPr lang="en-US" dirty="0"/>
                  <a:t> e.g. interim analysis, subgroup analysis etc.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A069B03-B8A6-9F4A-BB44-A8465EB612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9779" y="1484784"/>
                <a:ext cx="11138876" cy="4471988"/>
              </a:xfrm>
              <a:blipFill>
                <a:blip r:embed="rId3"/>
                <a:stretch>
                  <a:fillRect l="-1253" t="-1700" b="-7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B8C339-87E4-7242-9D24-B9430F9D2E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7DFCCA-F568-422D-8A8C-1E40958866F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0CF11C-1D07-2649-BE0D-C1C42AC7068D}"/>
                  </a:ext>
                </a:extLst>
              </p:cNvPr>
              <p:cNvSpPr/>
              <p:nvPr/>
            </p:nvSpPr>
            <p:spPr>
              <a:xfrm>
                <a:off x="4727848" y="3140968"/>
                <a:ext cx="5008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𝐸𝐻𝑆𝑆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h𝑖𝑠𝑡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{(</m:t>
                      </m:r>
                      <m:r>
                        <m:rPr>
                          <m:nor/>
                        </m:rPr>
                        <a:rPr lang="en-US" dirty="0">
                          <a:latin typeface="Helvetica" pitchFamily="2" charset="0"/>
                        </a:rPr>
                        <m:t>Prec</m:t>
                      </m:r>
                      <m:r>
                        <m:rPr>
                          <m:nor/>
                        </m:rPr>
                        <a:rPr lang="en-US" dirty="0">
                          <a:latin typeface="Helvetica" pitchFamily="2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>
                          <a:latin typeface="Helvetica" pitchFamily="2" charset="0"/>
                        </a:rPr>
                        <m:t>))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dirty="0">
                          <a:latin typeface="Helvetica" pitchFamily="2" charset="0"/>
                        </a:rPr>
                        <m:t>Prec</m:t>
                      </m:r>
                      <m:r>
                        <m:rPr>
                          <m:nor/>
                        </m:rPr>
                        <a:rPr lang="en-US" dirty="0">
                          <a:latin typeface="Helvetica" pitchFamily="2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dirty="0">
                          <a:latin typeface="Helvetica" pitchFamily="2" charset="0"/>
                        </a:rPr>
                        <m:t>)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 −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0CF11C-1D07-2649-BE0D-C1C42AC706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3140968"/>
                <a:ext cx="500887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559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368" y="390969"/>
            <a:ext cx="11017224" cy="720079"/>
          </a:xfrm>
        </p:spPr>
        <p:txBody>
          <a:bodyPr/>
          <a:lstStyle/>
          <a:p>
            <a:r>
              <a:rPr lang="en-US" dirty="0"/>
              <a:t>Design example 1: a “Minimally invasive” hybrid control trial</a:t>
            </a:r>
          </a:p>
        </p:txBody>
      </p:sp>
      <p:sp>
        <p:nvSpPr>
          <p:cNvPr id="7" name="Rectangle 6"/>
          <p:cNvSpPr/>
          <p:nvPr/>
        </p:nvSpPr>
        <p:spPr>
          <a:xfrm>
            <a:off x="2729339" y="2741382"/>
            <a:ext cx="2823911" cy="3379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>
              <a:lnSpc>
                <a:spcPts val="1100"/>
              </a:lnSpc>
            </a:pP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Control</a:t>
            </a:r>
          </a:p>
        </p:txBody>
      </p:sp>
      <p:cxnSp>
        <p:nvCxnSpPr>
          <p:cNvPr id="13" name="AutoShape 16"/>
          <p:cNvCxnSpPr>
            <a:cxnSpLocks noChangeShapeType="1"/>
            <a:stCxn id="14" idx="6"/>
            <a:endCxn id="7" idx="1"/>
          </p:cNvCxnSpPr>
          <p:nvPr/>
        </p:nvCxnSpPr>
        <p:spPr bwMode="auto">
          <a:xfrm>
            <a:off x="2238920" y="2665406"/>
            <a:ext cx="490419" cy="244936"/>
          </a:xfrm>
          <a:prstGeom prst="straightConnector1">
            <a:avLst/>
          </a:prstGeom>
          <a:noFill/>
          <a:ln w="28575">
            <a:solidFill>
              <a:schemeClr val="bg1">
                <a:lumMod val="8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Oval 13"/>
          <p:cNvSpPr/>
          <p:nvPr/>
        </p:nvSpPr>
        <p:spPr>
          <a:xfrm>
            <a:off x="1606419" y="2335668"/>
            <a:ext cx="632500" cy="659476"/>
          </a:xfrm>
          <a:prstGeom prst="ellipse">
            <a:avLst/>
          </a:prstGeom>
          <a:noFill/>
          <a:ln w="2540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lIns="0" tIns="52115" rIns="0" bIns="52115" anchor="ctr"/>
          <a:lstStyle/>
          <a:p>
            <a:pPr algn="ctr" defTabSz="91436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04076" y="3019561"/>
            <a:ext cx="1205147" cy="36933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dirty="0"/>
              <a:t>X:1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29339" y="1944762"/>
            <a:ext cx="2823911" cy="5475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>
              <a:lnSpc>
                <a:spcPts val="1100"/>
              </a:lnSpc>
            </a:pPr>
            <a:r>
              <a:rPr lang="en-US" sz="1400" b="1" dirty="0"/>
              <a:t>New Treatment</a:t>
            </a: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47" name="AutoShape 16"/>
          <p:cNvCxnSpPr>
            <a:cxnSpLocks noChangeShapeType="1"/>
            <a:stCxn id="14" idx="6"/>
            <a:endCxn id="39" idx="1"/>
          </p:cNvCxnSpPr>
          <p:nvPr/>
        </p:nvCxnSpPr>
        <p:spPr bwMode="auto">
          <a:xfrm flipV="1">
            <a:off x="2238919" y="2218555"/>
            <a:ext cx="490420" cy="446850"/>
          </a:xfrm>
          <a:prstGeom prst="straightConnector1">
            <a:avLst/>
          </a:prstGeom>
          <a:noFill/>
          <a:ln w="28575">
            <a:solidFill>
              <a:schemeClr val="bg1">
                <a:lumMod val="8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E26055-F658-6145-8FD8-19DEBD2186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09058" y="6444103"/>
            <a:ext cx="11138876" cy="193675"/>
          </a:xfrm>
        </p:spPr>
        <p:txBody>
          <a:bodyPr/>
          <a:lstStyle/>
          <a:p>
            <a:pPr>
              <a:defRPr/>
            </a:pPr>
            <a:fld id="{0BC32AB4-61FB-4062-9E20-33DD6EC6477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79376" y="4061808"/>
            <a:ext cx="4801759" cy="591328"/>
          </a:xfrm>
          <a:prstGeom prst="rect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>
              <a:lnSpc>
                <a:spcPts val="1100"/>
              </a:lnSpc>
            </a:pP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External Control (s): Recent in house studies, RWD etc.</a:t>
            </a:r>
          </a:p>
        </p:txBody>
      </p:sp>
      <p:cxnSp>
        <p:nvCxnSpPr>
          <p:cNvPr id="24" name="Straight Arrow Connector 23"/>
          <p:cNvCxnSpPr>
            <a:cxnSpLocks/>
          </p:cNvCxnSpPr>
          <p:nvPr/>
        </p:nvCxnSpPr>
        <p:spPr bwMode="auto">
          <a:xfrm flipV="1">
            <a:off x="3719736" y="3445217"/>
            <a:ext cx="0" cy="4282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tx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6A58BA4-1CA0-2D4B-BE11-C02E685EDFFF}"/>
              </a:ext>
            </a:extLst>
          </p:cNvPr>
          <p:cNvSpPr/>
          <p:nvPr/>
        </p:nvSpPr>
        <p:spPr>
          <a:xfrm>
            <a:off x="2729339" y="3071120"/>
            <a:ext cx="1566461" cy="179525"/>
          </a:xfrm>
          <a:prstGeom prst="rect">
            <a:avLst/>
          </a:prstGeom>
          <a:pattFill prst="pct40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>
              <a:lnSpc>
                <a:spcPts val="1100"/>
              </a:lnSpc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8AE6C3-5A71-9B43-8A42-DC2CFA80C559}"/>
              </a:ext>
            </a:extLst>
          </p:cNvPr>
          <p:cNvSpPr/>
          <p:nvPr/>
        </p:nvSpPr>
        <p:spPr>
          <a:xfrm>
            <a:off x="6326787" y="2028667"/>
            <a:ext cx="558217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2000"/>
              </a:lnSpc>
              <a:spcBef>
                <a:spcPts val="400"/>
              </a:spcBef>
              <a:buChar char="➢"/>
            </a:pPr>
            <a:r>
              <a:rPr lang="en-US" sz="2000" dirty="0"/>
              <a:t>Design study with planed power at final analysis</a:t>
            </a:r>
          </a:p>
          <a:p>
            <a:pPr>
              <a:lnSpc>
                <a:spcPct val="112000"/>
              </a:lnSpc>
              <a:spcBef>
                <a:spcPts val="400"/>
              </a:spcBef>
              <a:buChar char="➢"/>
            </a:pPr>
            <a:r>
              <a:rPr lang="en-US" sz="2000" dirty="0"/>
              <a:t>Enables more informative decision making at interim analysis</a:t>
            </a:r>
          </a:p>
          <a:p>
            <a:pPr>
              <a:lnSpc>
                <a:spcPct val="112000"/>
              </a:lnSpc>
              <a:spcBef>
                <a:spcPts val="400"/>
              </a:spcBef>
              <a:buChar char="➢"/>
            </a:pPr>
            <a:r>
              <a:rPr lang="en-US" sz="2000" dirty="0"/>
              <a:t>Possibility to bring in decision timeline</a:t>
            </a:r>
          </a:p>
          <a:p>
            <a:pPr>
              <a:lnSpc>
                <a:spcPct val="112000"/>
              </a:lnSpc>
              <a:spcBef>
                <a:spcPts val="400"/>
              </a:spcBef>
              <a:buChar char="➢"/>
            </a:pPr>
            <a:r>
              <a:rPr lang="en-US" sz="2000" dirty="0"/>
              <a:t>Minimal modification</a:t>
            </a:r>
          </a:p>
          <a:p>
            <a:pPr>
              <a:lnSpc>
                <a:spcPct val="112000"/>
              </a:lnSpc>
              <a:spcBef>
                <a:spcPts val="400"/>
              </a:spcBef>
              <a:buChar char="➢"/>
            </a:pPr>
            <a:r>
              <a:rPr lang="en-US" sz="2000" dirty="0"/>
              <a:t>No sample size saving </a:t>
            </a:r>
          </a:p>
          <a:p>
            <a:pPr>
              <a:lnSpc>
                <a:spcPct val="112000"/>
              </a:lnSpc>
              <a:spcBef>
                <a:spcPts val="400"/>
              </a:spcBef>
              <a:buChar char="➢"/>
            </a:pPr>
            <a:r>
              <a:rPr lang="en-US" sz="2000" dirty="0"/>
              <a:t>Potential place to employ:</a:t>
            </a:r>
          </a:p>
          <a:p>
            <a:pPr lvl="1">
              <a:lnSpc>
                <a:spcPct val="112000"/>
              </a:lnSpc>
              <a:spcBef>
                <a:spcPts val="400"/>
              </a:spcBef>
              <a:buChar char="➢"/>
            </a:pPr>
            <a:r>
              <a:rPr lang="en-US" sz="2000" dirty="0"/>
              <a:t>POC trials, confirmatory trial with HA buy-in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B65E98-5F64-BE40-9636-1F5FAA4EA624}"/>
              </a:ext>
            </a:extLst>
          </p:cNvPr>
          <p:cNvSpPr/>
          <p:nvPr/>
        </p:nvSpPr>
        <p:spPr>
          <a:xfrm>
            <a:off x="4110625" y="3107922"/>
            <a:ext cx="325924" cy="337996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B25226-2576-734A-AD1C-35874CCFA745}"/>
              </a:ext>
            </a:extLst>
          </p:cNvPr>
          <p:cNvSpPr/>
          <p:nvPr/>
        </p:nvSpPr>
        <p:spPr>
          <a:xfrm>
            <a:off x="5289133" y="3107221"/>
            <a:ext cx="325924" cy="337996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7B93C0-7119-A241-A615-4223D22CB5A1}"/>
              </a:ext>
            </a:extLst>
          </p:cNvPr>
          <p:cNvSpPr txBox="1"/>
          <p:nvPr/>
        </p:nvSpPr>
        <p:spPr>
          <a:xfrm>
            <a:off x="4124551" y="3598328"/>
            <a:ext cx="38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CD1949-FE16-5F4D-96DF-B7A7ED4C5DDC}"/>
              </a:ext>
            </a:extLst>
          </p:cNvPr>
          <p:cNvSpPr txBox="1"/>
          <p:nvPr/>
        </p:nvSpPr>
        <p:spPr>
          <a:xfrm>
            <a:off x="5281135" y="3559010"/>
            <a:ext cx="526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</a:t>
            </a:r>
          </a:p>
        </p:txBody>
      </p:sp>
    </p:spTree>
    <p:extLst>
      <p:ext uri="{BB962C8B-B14F-4D97-AF65-F5344CB8AC3E}">
        <p14:creationId xmlns:p14="http://schemas.microsoft.com/office/powerpoint/2010/main" val="1907135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B34591-36C6-2F4A-B161-91D0D2E8F09E}"/>
              </a:ext>
            </a:extLst>
          </p:cNvPr>
          <p:cNvSpPr/>
          <p:nvPr/>
        </p:nvSpPr>
        <p:spPr>
          <a:xfrm>
            <a:off x="767408" y="3416956"/>
            <a:ext cx="5184576" cy="1812244"/>
          </a:xfrm>
          <a:prstGeom prst="roundRect">
            <a:avLst/>
          </a:prstGeom>
          <a:noFill/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mago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471A7-760F-FD44-A367-FD20BA1C0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8" y="452441"/>
            <a:ext cx="9250640" cy="614360"/>
          </a:xfrm>
        </p:spPr>
        <p:txBody>
          <a:bodyPr/>
          <a:lstStyle/>
          <a:p>
            <a:r>
              <a:rPr lang="en-US" dirty="0"/>
              <a:t>Design example 2: an adaptive hybrid control trial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F49830-DCC4-7A4E-8425-ECD31EC10429}"/>
              </a:ext>
            </a:extLst>
          </p:cNvPr>
          <p:cNvGrpSpPr/>
          <p:nvPr/>
        </p:nvGrpSpPr>
        <p:grpSpPr>
          <a:xfrm>
            <a:off x="923641" y="2440784"/>
            <a:ext cx="4164251" cy="2421076"/>
            <a:chOff x="614177" y="792742"/>
            <a:chExt cx="7456281" cy="436941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653CA4-9726-2C44-BB79-C147324AE560}"/>
                </a:ext>
              </a:extLst>
            </p:cNvPr>
            <p:cNvSpPr/>
            <p:nvPr/>
          </p:nvSpPr>
          <p:spPr>
            <a:xfrm>
              <a:off x="4157863" y="3278138"/>
              <a:ext cx="1628098" cy="570248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100"/>
                </a:lnSpc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  <a:cs typeface="Arial"/>
                </a:rPr>
                <a:t>control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4F66B4-1F06-EB42-9865-E66CA85CBC0B}"/>
                </a:ext>
              </a:extLst>
            </p:cNvPr>
            <p:cNvSpPr/>
            <p:nvPr/>
          </p:nvSpPr>
          <p:spPr>
            <a:xfrm>
              <a:off x="2220523" y="1872025"/>
              <a:ext cx="5849933" cy="615425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100"/>
                </a:lnSpc>
              </a:pPr>
              <a:r>
                <a:rPr lang="en-US" sz="1200" b="1" dirty="0">
                  <a:solidFill>
                    <a:schemeClr val="bg1"/>
                  </a:solidFill>
                  <a:latin typeface="Arial"/>
                  <a:cs typeface="Arial"/>
                </a:rPr>
                <a:t>Control</a:t>
              </a:r>
            </a:p>
          </p:txBody>
        </p:sp>
        <p:cxnSp>
          <p:nvCxnSpPr>
            <p:cNvPr id="7" name="AutoShape 16">
              <a:extLst>
                <a:ext uri="{FF2B5EF4-FFF2-40B4-BE49-F238E27FC236}">
                  <a16:creationId xmlns:a16="http://schemas.microsoft.com/office/drawing/2014/main" id="{E7C9B3DA-D25F-F746-BA0C-E95ABCE3490F}"/>
                </a:ext>
              </a:extLst>
            </p:cNvPr>
            <p:cNvCxnSpPr>
              <a:cxnSpLocks noChangeShapeType="1"/>
              <a:stCxn id="8" idx="6"/>
              <a:endCxn id="10" idx="1"/>
            </p:cNvCxnSpPr>
            <p:nvPr/>
          </p:nvCxnSpPr>
          <p:spPr bwMode="auto">
            <a:xfrm flipV="1">
              <a:off x="1505913" y="1454415"/>
              <a:ext cx="703887" cy="417609"/>
            </a:xfrm>
            <a:prstGeom prst="straightConnector1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E13ED2-AA6A-DA44-A45C-6289B564B914}"/>
                </a:ext>
              </a:extLst>
            </p:cNvPr>
            <p:cNvSpPr/>
            <p:nvPr/>
          </p:nvSpPr>
          <p:spPr>
            <a:xfrm>
              <a:off x="636050" y="1461597"/>
              <a:ext cx="869863" cy="820856"/>
            </a:xfrm>
            <a:prstGeom prst="ellipse">
              <a:avLst/>
            </a:prstGeom>
            <a:noFill/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txBody>
            <a:bodyPr lIns="0" tIns="52117" rIns="0" bIns="52117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R</a:t>
              </a:r>
            </a:p>
          </p:txBody>
        </p:sp>
        <p:cxnSp>
          <p:nvCxnSpPr>
            <p:cNvPr id="9" name="AutoShape 16">
              <a:extLst>
                <a:ext uri="{FF2B5EF4-FFF2-40B4-BE49-F238E27FC236}">
                  <a16:creationId xmlns:a16="http://schemas.microsoft.com/office/drawing/2014/main" id="{B52A32D6-C850-1F42-B985-D551CC012E58}"/>
                </a:ext>
              </a:extLst>
            </p:cNvPr>
            <p:cNvCxnSpPr>
              <a:cxnSpLocks noChangeShapeType="1"/>
              <a:stCxn id="8" idx="6"/>
              <a:endCxn id="6" idx="1"/>
            </p:cNvCxnSpPr>
            <p:nvPr/>
          </p:nvCxnSpPr>
          <p:spPr bwMode="auto">
            <a:xfrm>
              <a:off x="1505913" y="1872025"/>
              <a:ext cx="714610" cy="307713"/>
            </a:xfrm>
            <a:prstGeom prst="straightConnector1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D4830B-7702-0945-B476-A17E264755C5}"/>
                </a:ext>
              </a:extLst>
            </p:cNvPr>
            <p:cNvSpPr/>
            <p:nvPr/>
          </p:nvSpPr>
          <p:spPr>
            <a:xfrm>
              <a:off x="2209800" y="1146702"/>
              <a:ext cx="5860658" cy="61542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100"/>
                </a:lnSpc>
              </a:pPr>
              <a:r>
                <a:rPr lang="en-US" sz="1200" b="1" dirty="0"/>
                <a:t>New Treatment 1</a:t>
              </a:r>
              <a:endParaRPr lang="en-US" sz="12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11" name="AutoShape 16">
              <a:extLst>
                <a:ext uri="{FF2B5EF4-FFF2-40B4-BE49-F238E27FC236}">
                  <a16:creationId xmlns:a16="http://schemas.microsoft.com/office/drawing/2014/main" id="{84F9747A-0936-2546-A341-B66564AC0471}"/>
                </a:ext>
              </a:extLst>
            </p:cNvPr>
            <p:cNvCxnSpPr>
              <a:cxnSpLocks noChangeShapeType="1"/>
              <a:stCxn id="12" idx="6"/>
              <a:endCxn id="5" idx="1"/>
            </p:cNvCxnSpPr>
            <p:nvPr/>
          </p:nvCxnSpPr>
          <p:spPr bwMode="auto">
            <a:xfrm flipV="1">
              <a:off x="3473821" y="3563262"/>
              <a:ext cx="684042" cy="475206"/>
            </a:xfrm>
            <a:prstGeom prst="straightConnector1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578D42-7AD5-1642-8D22-700E4D485F88}"/>
                </a:ext>
              </a:extLst>
            </p:cNvPr>
            <p:cNvSpPr/>
            <p:nvPr/>
          </p:nvSpPr>
          <p:spPr>
            <a:xfrm>
              <a:off x="2603958" y="3628040"/>
              <a:ext cx="869863" cy="820856"/>
            </a:xfrm>
            <a:prstGeom prst="ellipse">
              <a:avLst/>
            </a:prstGeom>
            <a:noFill/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txBody>
            <a:bodyPr lIns="0" tIns="52117" rIns="0" bIns="52117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R</a:t>
              </a:r>
            </a:p>
          </p:txBody>
        </p:sp>
        <p:cxnSp>
          <p:nvCxnSpPr>
            <p:cNvPr id="13" name="AutoShape 16">
              <a:extLst>
                <a:ext uri="{FF2B5EF4-FFF2-40B4-BE49-F238E27FC236}">
                  <a16:creationId xmlns:a16="http://schemas.microsoft.com/office/drawing/2014/main" id="{AE0310D9-6163-4B45-874D-8C050CC71ED8}"/>
                </a:ext>
              </a:extLst>
            </p:cNvPr>
            <p:cNvCxnSpPr>
              <a:cxnSpLocks noChangeShapeType="1"/>
              <a:stCxn id="12" idx="6"/>
              <a:endCxn id="14" idx="1"/>
            </p:cNvCxnSpPr>
            <p:nvPr/>
          </p:nvCxnSpPr>
          <p:spPr bwMode="auto">
            <a:xfrm>
              <a:off x="3473821" y="4038468"/>
              <a:ext cx="709101" cy="396354"/>
            </a:xfrm>
            <a:prstGeom prst="straightConnector1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04299FB-490A-894B-98EF-DFE9D0DE8D57}"/>
                </a:ext>
              </a:extLst>
            </p:cNvPr>
            <p:cNvSpPr/>
            <p:nvPr/>
          </p:nvSpPr>
          <p:spPr>
            <a:xfrm>
              <a:off x="4182922" y="4127109"/>
              <a:ext cx="3887536" cy="615425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100"/>
                </a:lnSpc>
              </a:pPr>
              <a:r>
                <a:rPr lang="en-US" sz="1200" b="1" dirty="0">
                  <a:latin typeface="Arial"/>
                  <a:cs typeface="Arial"/>
                </a:rPr>
                <a:t>New treatment 2</a:t>
              </a:r>
              <a:endParaRPr lang="en-US" sz="12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50896B-DAAC-7E4B-82C6-2D630D063E4F}"/>
                </a:ext>
              </a:extLst>
            </p:cNvPr>
            <p:cNvSpPr txBox="1"/>
            <p:nvPr/>
          </p:nvSpPr>
          <p:spPr>
            <a:xfrm>
              <a:off x="2603957" y="4417397"/>
              <a:ext cx="869863" cy="74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X:1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ADCC4C-AB8F-9E47-8466-BAC237782578}"/>
                </a:ext>
              </a:extLst>
            </p:cNvPr>
            <p:cNvSpPr txBox="1"/>
            <p:nvPr/>
          </p:nvSpPr>
          <p:spPr>
            <a:xfrm>
              <a:off x="614177" y="792742"/>
              <a:ext cx="913612" cy="74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1:1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17E3796-88F1-0A47-B430-A29334E93E61}"/>
                </a:ext>
              </a:extLst>
            </p:cNvPr>
            <p:cNvCxnSpPr/>
            <p:nvPr/>
          </p:nvCxnSpPr>
          <p:spPr bwMode="auto">
            <a:xfrm>
              <a:off x="5785961" y="2557028"/>
              <a:ext cx="2" cy="626759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tx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A7251C5-980F-F34C-BB76-8E74B9192249}"/>
                </a:ext>
              </a:extLst>
            </p:cNvPr>
            <p:cNvSpPr/>
            <p:nvPr/>
          </p:nvSpPr>
          <p:spPr>
            <a:xfrm>
              <a:off x="5756948" y="3274343"/>
              <a:ext cx="1052559" cy="570248"/>
            </a:xfrm>
            <a:prstGeom prst="rect">
              <a:avLst/>
            </a:prstGeom>
            <a:pattFill prst="ltDnDiag">
              <a:fgClr>
                <a:schemeClr val="accent6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100"/>
                </a:lnSpc>
              </a:pPr>
              <a:endParaRPr lang="en-US" sz="11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192BE7A-2304-D445-85E8-41D2046C78D1}"/>
                </a:ext>
              </a:extLst>
            </p:cNvPr>
            <p:cNvSpPr/>
            <p:nvPr/>
          </p:nvSpPr>
          <p:spPr>
            <a:xfrm>
              <a:off x="6809507" y="3278138"/>
              <a:ext cx="1256467" cy="570248"/>
            </a:xfrm>
            <a:prstGeom prst="rect">
              <a:avLst/>
            </a:prstGeom>
            <a:pattFill prst="ltDnDiag">
              <a:fgClr>
                <a:schemeClr val="accent6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100"/>
                </a:lnSpc>
              </a:pPr>
              <a:endParaRPr lang="en-US" sz="11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1A821B8-3047-5140-86EF-227E3CF5F256}"/>
                </a:ext>
              </a:extLst>
            </p:cNvPr>
            <p:cNvCxnSpPr/>
            <p:nvPr/>
          </p:nvCxnSpPr>
          <p:spPr bwMode="auto">
            <a:xfrm>
              <a:off x="6842451" y="2554479"/>
              <a:ext cx="2" cy="626759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tx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862144E-C417-D440-BDF7-0CBB920ED473}"/>
              </a:ext>
            </a:extLst>
          </p:cNvPr>
          <p:cNvSpPr/>
          <p:nvPr/>
        </p:nvSpPr>
        <p:spPr>
          <a:xfrm>
            <a:off x="6345097" y="1923151"/>
            <a:ext cx="5401485" cy="348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2000"/>
              </a:lnSpc>
              <a:spcBef>
                <a:spcPts val="400"/>
              </a:spcBef>
              <a:buChar char="➢"/>
            </a:pPr>
            <a:r>
              <a:rPr lang="en-US" sz="2000" dirty="0"/>
              <a:t>Design study with X:1 randomization ratio</a:t>
            </a:r>
          </a:p>
          <a:p>
            <a:pPr>
              <a:lnSpc>
                <a:spcPct val="112000"/>
              </a:lnSpc>
              <a:spcBef>
                <a:spcPts val="400"/>
              </a:spcBef>
              <a:buChar char="➢"/>
            </a:pPr>
            <a:r>
              <a:rPr lang="en-US" sz="2000" dirty="0"/>
              <a:t>Design interim look(s) for control comparability assessment</a:t>
            </a:r>
          </a:p>
          <a:p>
            <a:pPr>
              <a:lnSpc>
                <a:spcPct val="112000"/>
              </a:lnSpc>
              <a:spcBef>
                <a:spcPts val="400"/>
              </a:spcBef>
              <a:buChar char="➢"/>
            </a:pPr>
            <a:r>
              <a:rPr lang="en-US" sz="2000" dirty="0"/>
              <a:t> Adjust the randomization ratio when the interim indicates commensurable sets of controls</a:t>
            </a:r>
          </a:p>
          <a:p>
            <a:pPr>
              <a:lnSpc>
                <a:spcPct val="112000"/>
              </a:lnSpc>
              <a:spcBef>
                <a:spcPts val="400"/>
              </a:spcBef>
              <a:buChar char="➢"/>
            </a:pPr>
            <a:r>
              <a:rPr lang="en-US" sz="2000" dirty="0"/>
              <a:t>Operational-wise is more challenging</a:t>
            </a:r>
          </a:p>
          <a:p>
            <a:pPr>
              <a:lnSpc>
                <a:spcPct val="112000"/>
              </a:lnSpc>
              <a:spcBef>
                <a:spcPts val="400"/>
              </a:spcBef>
              <a:buFontTx/>
              <a:buChar char="➢"/>
            </a:pPr>
            <a:r>
              <a:rPr lang="en-US" sz="2000" dirty="0"/>
              <a:t>Potential place to employ:</a:t>
            </a:r>
          </a:p>
          <a:p>
            <a:pPr lvl="1">
              <a:lnSpc>
                <a:spcPct val="112000"/>
              </a:lnSpc>
              <a:spcBef>
                <a:spcPts val="400"/>
              </a:spcBef>
              <a:buChar char="➢"/>
            </a:pPr>
            <a:r>
              <a:rPr lang="en-US" sz="2000" dirty="0"/>
              <a:t>confirmatory trials in rare disease </a:t>
            </a:r>
          </a:p>
          <a:p>
            <a:pPr>
              <a:lnSpc>
                <a:spcPct val="112000"/>
              </a:lnSpc>
              <a:spcBef>
                <a:spcPts val="400"/>
              </a:spcBef>
              <a:buChar char="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33BFD-99FA-5046-BF43-89A081FDC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7165CB-D5E5-4F49-B52C-2E6BB58C0F5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762A06-11A6-0544-B489-CD0F2A429B1A}"/>
              </a:ext>
            </a:extLst>
          </p:cNvPr>
          <p:cNvSpPr txBox="1"/>
          <p:nvPr/>
        </p:nvSpPr>
        <p:spPr>
          <a:xfrm>
            <a:off x="1375769" y="2137539"/>
            <a:ext cx="1652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Ongoing trial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1AC624-C0EB-274B-9726-09C21A77FD06}"/>
              </a:ext>
            </a:extLst>
          </p:cNvPr>
          <p:cNvSpPr txBox="1"/>
          <p:nvPr/>
        </p:nvSpPr>
        <p:spPr>
          <a:xfrm>
            <a:off x="1509128" y="4902133"/>
            <a:ext cx="21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Hybrid control trial</a:t>
            </a:r>
          </a:p>
        </p:txBody>
      </p:sp>
    </p:spTree>
    <p:extLst>
      <p:ext uri="{BB962C8B-B14F-4D97-AF65-F5344CB8AC3E}">
        <p14:creationId xmlns:p14="http://schemas.microsoft.com/office/powerpoint/2010/main" val="3599599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2974-12B7-C84F-9DD4-8EA1F45F1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068" y="343455"/>
            <a:ext cx="6801824" cy="484901"/>
          </a:xfrm>
        </p:spPr>
        <p:txBody>
          <a:bodyPr/>
          <a:lstStyle/>
          <a:p>
            <a:r>
              <a:rPr lang="en-US" dirty="0"/>
              <a:t>Hybrid control trial design decision flow: 7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B8A84-BF69-6642-91BA-E76AB97863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C32AB4-61FB-4062-9E20-33DD6EC6477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5AC378D-79F5-0440-93CF-9BE756569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8812677"/>
              </p:ext>
            </p:extLst>
          </p:nvPr>
        </p:nvGraphicFramePr>
        <p:xfrm>
          <a:off x="-168696" y="828356"/>
          <a:ext cx="12360696" cy="5851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7274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4AF8B-F333-DF49-AAB1-0D9EEDCC2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C6173-E724-FA44-A841-57D92E500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40" y="1412776"/>
            <a:ext cx="10513168" cy="4471988"/>
          </a:xfrm>
        </p:spPr>
        <p:txBody>
          <a:bodyPr/>
          <a:lstStyle/>
          <a:p>
            <a:pPr>
              <a:spcBef>
                <a:spcPts val="960"/>
              </a:spcBef>
              <a:buFont typeface="Wingdings" pitchFamily="2" charset="2"/>
              <a:buChar char="§"/>
            </a:pPr>
            <a:r>
              <a:rPr lang="en-US" sz="2400" dirty="0"/>
              <a:t>It is an emerging field, a lot of opportunities for industry- industry, industry-academia collaborations </a:t>
            </a:r>
          </a:p>
          <a:p>
            <a:pPr>
              <a:spcBef>
                <a:spcPts val="960"/>
              </a:spcBef>
              <a:buFont typeface="Wingdings" pitchFamily="2" charset="2"/>
              <a:buChar char="§"/>
            </a:pPr>
            <a:r>
              <a:rPr lang="en-US" sz="2400" dirty="0"/>
              <a:t>It’s critical to assess control data quality and potential bias before designing a study</a:t>
            </a:r>
          </a:p>
          <a:p>
            <a:pPr>
              <a:spcBef>
                <a:spcPts val="960"/>
              </a:spcBef>
              <a:buFont typeface="Wingdings" pitchFamily="2" charset="2"/>
              <a:buChar char="§"/>
            </a:pPr>
            <a:r>
              <a:rPr lang="en-US" sz="2400" dirty="0"/>
              <a:t>More fine tunings and planning are required than standard trial</a:t>
            </a:r>
          </a:p>
          <a:p>
            <a:pPr>
              <a:spcBef>
                <a:spcPts val="960"/>
              </a:spcBef>
              <a:buFont typeface="Wingdings" pitchFamily="2" charset="2"/>
              <a:buChar char="§"/>
            </a:pPr>
            <a:r>
              <a:rPr lang="en-US" sz="2400" dirty="0"/>
              <a:t>Trial OC simulation will be needed for each trial design</a:t>
            </a:r>
          </a:p>
          <a:p>
            <a:pPr>
              <a:spcBef>
                <a:spcPts val="960"/>
              </a:spcBef>
              <a:buFont typeface="Wingdings" pitchFamily="2" charset="2"/>
              <a:buChar char="§"/>
            </a:pPr>
            <a:r>
              <a:rPr lang="en-US" sz="2400" dirty="0"/>
              <a:t>Pre-specify method and analysis plan in SAP and be transparent! </a:t>
            </a:r>
          </a:p>
          <a:p>
            <a:pPr>
              <a:spcBef>
                <a:spcPts val="960"/>
              </a:spcBef>
              <a:buFont typeface="Wingdings" pitchFamily="2" charset="2"/>
              <a:buChar char="§"/>
            </a:pPr>
            <a:endParaRPr lang="en-US" sz="2400" dirty="0"/>
          </a:p>
          <a:p>
            <a:pPr marL="0" indent="0">
              <a:spcBef>
                <a:spcPts val="960"/>
              </a:spcBef>
              <a:buNone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999E1-E9C4-3A46-8F1E-CA031A93B9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C32AB4-61FB-4062-9E20-33DD6EC6477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271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771" y="452439"/>
            <a:ext cx="9817100" cy="1309687"/>
          </a:xfrm>
        </p:spPr>
        <p:txBody>
          <a:bodyPr/>
          <a:lstStyle/>
          <a:p>
            <a:r>
              <a:rPr lang="en-US" dirty="0"/>
              <a:t>Acknowledgement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9496" y="1806575"/>
            <a:ext cx="10108874" cy="4471988"/>
          </a:xfrm>
        </p:spPr>
        <p:txBody>
          <a:bodyPr/>
          <a:lstStyle/>
          <a:p>
            <a:pPr marL="0" indent="0">
              <a:buNone/>
            </a:pPr>
            <a:r>
              <a:rPr lang="en" b="1" dirty="0"/>
              <a:t>External collaborators:</a:t>
            </a:r>
          </a:p>
          <a:p>
            <a:pPr marL="0" indent="0">
              <a:buNone/>
            </a:pPr>
            <a:r>
              <a:rPr lang="en-US" dirty="0"/>
              <a:t>Somnath Sarkar, Brad Carlin, </a:t>
            </a:r>
            <a:r>
              <a:rPr lang="en-US" dirty="0" err="1"/>
              <a:t>Ruilin</a:t>
            </a:r>
            <a:r>
              <a:rPr lang="en-US" dirty="0"/>
              <a:t> Li, James </a:t>
            </a:r>
            <a:r>
              <a:rPr lang="en-US" dirty="0" err="1"/>
              <a:t>Normington</a:t>
            </a:r>
            <a:r>
              <a:rPr lang="en-US" dirty="0"/>
              <a:t>, Connor Jo Lewis </a:t>
            </a:r>
          </a:p>
          <a:p>
            <a:pPr marL="0" indent="0">
              <a:buNone/>
            </a:pPr>
            <a:r>
              <a:rPr lang="en-US" b="1" dirty="0"/>
              <a:t>Roche/Genentech Biostatistics colleagues:</a:t>
            </a:r>
          </a:p>
          <a:p>
            <a:pPr marL="0" indent="0">
              <a:buNone/>
            </a:pPr>
            <a:r>
              <a:rPr lang="en-US" dirty="0"/>
              <a:t>Cornelia </a:t>
            </a:r>
            <a:r>
              <a:rPr lang="en-US" dirty="0" err="1"/>
              <a:t>Irl</a:t>
            </a:r>
            <a:r>
              <a:rPr lang="en-US" dirty="0"/>
              <a:t>, Qi Xia, Jane </a:t>
            </a:r>
            <a:r>
              <a:rPr lang="en-US" dirty="0" err="1"/>
              <a:t>Fridlyand</a:t>
            </a:r>
            <a:r>
              <a:rPr lang="en-US" dirty="0"/>
              <a:t>, </a:t>
            </a:r>
            <a:r>
              <a:rPr lang="en-US" dirty="0" err="1"/>
              <a:t>Imola</a:t>
            </a:r>
            <a:r>
              <a:rPr lang="en-US" dirty="0"/>
              <a:t> Fodor, </a:t>
            </a:r>
            <a:br>
              <a:rPr lang="en-US" dirty="0"/>
            </a:br>
            <a:r>
              <a:rPr lang="en-US" dirty="0"/>
              <a:t>Federico </a:t>
            </a:r>
            <a:r>
              <a:rPr lang="en-US" dirty="0" err="1"/>
              <a:t>Mattiello</a:t>
            </a:r>
            <a:r>
              <a:rPr lang="en-US" dirty="0"/>
              <a:t>, Ray Lin, Joseph N. Paulson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Roche/Genentech real world data scientist colleagues:</a:t>
            </a:r>
          </a:p>
          <a:p>
            <a:pPr marL="0" indent="0">
              <a:buNone/>
            </a:pPr>
            <a:r>
              <a:rPr lang="en" dirty="0"/>
              <a:t>Natalia </a:t>
            </a:r>
            <a:r>
              <a:rPr lang="en" dirty="0" err="1"/>
              <a:t>Sadetsky</a:t>
            </a:r>
            <a:r>
              <a:rPr lang="en" dirty="0"/>
              <a:t>, Angela Hsieh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29494" y="6323015"/>
            <a:ext cx="11138876" cy="193675"/>
          </a:xfrm>
        </p:spPr>
        <p:txBody>
          <a:bodyPr/>
          <a:lstStyle/>
          <a:p>
            <a:pPr>
              <a:defRPr/>
            </a:pPr>
            <a:fld id="{0BC32AB4-61FB-4062-9E20-33DD6EC6477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01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63461-B4B9-6242-A277-7F79EBB6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32F95-AF86-0743-BD82-73E302006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94" y="1107282"/>
            <a:ext cx="11138876" cy="5661248"/>
          </a:xfrm>
        </p:spPr>
        <p:txBody>
          <a:bodyPr/>
          <a:lstStyle/>
          <a:p>
            <a:pPr marL="102870">
              <a:spcBef>
                <a:spcPts val="600"/>
              </a:spcBef>
            </a:pPr>
            <a:r>
              <a:rPr lang="en-US" sz="1600" dirty="0" err="1"/>
              <a:t>TransCelerate</a:t>
            </a:r>
            <a:r>
              <a:rPr lang="en-US" sz="1600" dirty="0"/>
              <a:t> </a:t>
            </a:r>
            <a:r>
              <a:rPr lang="en-US" sz="1600" dirty="0" err="1"/>
              <a:t>PSoC</a:t>
            </a:r>
            <a:r>
              <a:rPr lang="en-US" sz="1600" dirty="0"/>
              <a:t> Workshop outline, 11-12 Oct 2016, Jersey City </a:t>
            </a:r>
          </a:p>
          <a:p>
            <a:pPr marL="102870">
              <a:spcBef>
                <a:spcPts val="600"/>
              </a:spcBef>
            </a:pPr>
            <a:r>
              <a:rPr lang="en-GB" sz="1600" dirty="0"/>
              <a:t>Pocock SJ. The combination of randomized and historical controls in clinical trials. J Chron Dis 1976;29:175–88.</a:t>
            </a:r>
          </a:p>
          <a:p>
            <a:pPr marL="102870">
              <a:spcBef>
                <a:spcPts val="600"/>
              </a:spcBef>
            </a:pPr>
            <a:r>
              <a:rPr lang="en-GB" sz="1600" dirty="0" err="1"/>
              <a:t>Viele</a:t>
            </a:r>
            <a:r>
              <a:rPr lang="en-GB" sz="1600" dirty="0"/>
              <a:t> K, Berry S, </a:t>
            </a:r>
            <a:r>
              <a:rPr lang="en-GB" sz="1600" dirty="0" err="1"/>
              <a:t>Neuenschwander</a:t>
            </a:r>
            <a:r>
              <a:rPr lang="en-GB" sz="1600" dirty="0"/>
              <a:t> B, </a:t>
            </a:r>
            <a:r>
              <a:rPr lang="en-GB" sz="1600" dirty="0" err="1"/>
              <a:t>Amzal</a:t>
            </a:r>
            <a:r>
              <a:rPr lang="en-GB" sz="1600" dirty="0"/>
              <a:t> B, Chen F, </a:t>
            </a:r>
            <a:r>
              <a:rPr lang="en-GB" sz="1600" dirty="0" err="1"/>
              <a:t>Enas</a:t>
            </a:r>
            <a:r>
              <a:rPr lang="en-GB" sz="1600" dirty="0"/>
              <a:t> N, et al. Use of historical control data for assessing treatment effects in clinical trials. </a:t>
            </a:r>
            <a:r>
              <a:rPr lang="en-GB" sz="1600" dirty="0" err="1"/>
              <a:t>Pharmaceut</a:t>
            </a:r>
            <a:r>
              <a:rPr lang="en-GB" sz="1600" dirty="0"/>
              <a:t> Statist 2014;13:41–54.</a:t>
            </a:r>
          </a:p>
          <a:p>
            <a:pPr marL="102870">
              <a:spcBef>
                <a:spcPts val="600"/>
              </a:spcBef>
            </a:pPr>
            <a:r>
              <a:rPr lang="en-US" sz="1600" dirty="0"/>
              <a:t>Lim, J., R. Walley, J. Yuan, J. Liu, A. </a:t>
            </a:r>
            <a:r>
              <a:rPr lang="en-US" sz="1600" dirty="0" err="1"/>
              <a:t>Dabral</a:t>
            </a:r>
            <a:r>
              <a:rPr lang="en-US" sz="1600" dirty="0"/>
              <a:t>, N. Best, A. Grieve, L. Hampson, J. Wolfram, P. Woodward, et al. 2018. Minimizing patient burden through the use of historical subject-level data in innovative confirmatory clinical trials: Review of methods and opportunities. </a:t>
            </a:r>
            <a:r>
              <a:rPr lang="en-US" sz="1600" i="1" dirty="0"/>
              <a:t>Therapeutic Innovation &amp; Regulatory Science</a:t>
            </a:r>
            <a:r>
              <a:rPr lang="en-US" sz="1600" dirty="0"/>
              <a:t> 52:546–559</a:t>
            </a:r>
          </a:p>
          <a:p>
            <a:pPr marL="102870">
              <a:spcBef>
                <a:spcPts val="600"/>
              </a:spcBef>
            </a:pPr>
            <a:r>
              <a:rPr lang="en-US" sz="1600" dirty="0"/>
              <a:t>Lewis, C.J., Sarkar, S., Zhu, J., and Carlin, B.P. (2018) Borrowing from Historical Control Data in Cancer Drug Development: A Cautionary Tale and Practical Guidelines,  accepted by Statistics in Biopharmaceutical Research</a:t>
            </a:r>
          </a:p>
          <a:p>
            <a:pPr marL="102870">
              <a:spcBef>
                <a:spcPts val="600"/>
              </a:spcBef>
            </a:pPr>
            <a:r>
              <a:rPr lang="en-US" sz="1600" dirty="0" err="1"/>
              <a:t>Normington</a:t>
            </a:r>
            <a:r>
              <a:rPr lang="en-US" sz="1600" dirty="0"/>
              <a:t>, J., Zhu, J., </a:t>
            </a:r>
            <a:r>
              <a:rPr lang="en-US" sz="1600" dirty="0" err="1"/>
              <a:t>Mattiello</a:t>
            </a:r>
            <a:r>
              <a:rPr lang="en-US" sz="1600" dirty="0"/>
              <a:t>, F. Sarkar, S., and Carlin, B.P. An effective Bayesian platform trial design for borrowing adaptively from historical control data in lymphoma, submitted to CCT</a:t>
            </a:r>
          </a:p>
          <a:p>
            <a:pPr marL="102870">
              <a:spcBef>
                <a:spcPts val="600"/>
              </a:spcBef>
            </a:pPr>
            <a:r>
              <a:rPr lang="en-US" sz="1600" dirty="0" err="1"/>
              <a:t>Pennello</a:t>
            </a:r>
            <a:r>
              <a:rPr lang="en-US" sz="1600" dirty="0"/>
              <a:t>, G. and Thompson, L. (2008). Experience with reviewing Bayesian medical device trials. J. Biopharmaceutical Statistics, 18, 81(115).</a:t>
            </a:r>
          </a:p>
          <a:p>
            <a:pPr marL="102870">
              <a:spcBef>
                <a:spcPts val="600"/>
              </a:spcBef>
            </a:pPr>
            <a:r>
              <a:rPr lang="en-US" sz="1600" dirty="0"/>
              <a:t>Hobbs, B.P., Carlin, B.P., and Sargent, D.J. (2013). Adaptive adjustment of the randomization ratio using historical control data. Clinical Trials, 10, 430 440.</a:t>
            </a:r>
          </a:p>
          <a:p>
            <a:pPr marL="102870">
              <a:spcBef>
                <a:spcPts val="600"/>
              </a:spcBef>
            </a:pPr>
            <a:r>
              <a:rPr lang="en-US" sz="1600" dirty="0"/>
              <a:t>Chen, N., Carlin, B.P., and Hobbs, B.P. (2017). Web-based statistical tools for the analysis and design of clinical trials that incorporate historical controls. Research report, Division of Biostatistics, University of Minnesota. Submitted to J. Statistical Software.</a:t>
            </a:r>
          </a:p>
          <a:p>
            <a:pPr marL="102870">
              <a:spcBef>
                <a:spcPts val="600"/>
              </a:spcBef>
            </a:pPr>
            <a:r>
              <a:rPr lang="en-US" sz="1600" dirty="0"/>
              <a:t>Irony, T. (2019) Regulatory Perspectives when Leveraging Complex Innovative Trial Designs. DIA/FDA Biostatistics Industry and Regulator Forum, Bethesda, April 8-10, 2019</a:t>
            </a:r>
          </a:p>
          <a:p>
            <a:pPr marL="102870">
              <a:spcBef>
                <a:spcPts val="600"/>
              </a:spcBef>
            </a:pPr>
            <a:endParaRPr lang="en-US" sz="1600" dirty="0"/>
          </a:p>
          <a:p>
            <a:pPr marL="102870">
              <a:spcBef>
                <a:spcPts val="600"/>
              </a:spcBef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16A02-9A7B-1A4C-8D07-4F039E4EF0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82880">
              <a:defRPr/>
            </a:pPr>
            <a:fld id="{0BC32AB4-61FB-4062-9E20-33DD6EC6477C}" type="slidenum">
              <a:rPr lang="en-US" smtClean="0"/>
              <a:pPr marL="182880"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64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298" y="369380"/>
            <a:ext cx="11017224" cy="720079"/>
          </a:xfrm>
        </p:spPr>
        <p:txBody>
          <a:bodyPr/>
          <a:lstStyle/>
          <a:p>
            <a:r>
              <a:rPr lang="en-US" dirty="0"/>
              <a:t>Future trial design options</a:t>
            </a:r>
            <a:br>
              <a:rPr lang="en-US" dirty="0"/>
            </a:br>
            <a:r>
              <a:rPr lang="en-US" sz="2100" b="0" i="1" dirty="0"/>
              <a:t>Utilize a hybrid control formed by both </a:t>
            </a:r>
            <a:r>
              <a:rPr lang="en-GB" sz="2100" b="0" i="1" dirty="0"/>
              <a:t>external and internal controls </a:t>
            </a:r>
            <a:endParaRPr lang="en-US" sz="2100" dirty="0"/>
          </a:p>
        </p:txBody>
      </p:sp>
      <p:sp>
        <p:nvSpPr>
          <p:cNvPr id="7" name="Rectangle 6"/>
          <p:cNvSpPr/>
          <p:nvPr/>
        </p:nvSpPr>
        <p:spPr>
          <a:xfrm>
            <a:off x="2612005" y="3751164"/>
            <a:ext cx="1026357" cy="3905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>
              <a:lnSpc>
                <a:spcPts val="1100"/>
              </a:lnSpc>
            </a:pPr>
            <a:r>
              <a:rPr lang="en-US" sz="1200" b="1" dirty="0">
                <a:solidFill>
                  <a:schemeClr val="bg1"/>
                </a:solidFill>
                <a:latin typeface="Arial"/>
                <a:cs typeface="Arial"/>
              </a:rPr>
              <a:t>Small control arm </a:t>
            </a:r>
          </a:p>
        </p:txBody>
      </p:sp>
      <p:sp>
        <p:nvSpPr>
          <p:cNvPr id="8" name="Rectangle 7"/>
          <p:cNvSpPr/>
          <p:nvPr/>
        </p:nvSpPr>
        <p:spPr>
          <a:xfrm>
            <a:off x="511298" y="4365103"/>
            <a:ext cx="6160766" cy="58975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>
              <a:lnSpc>
                <a:spcPts val="1100"/>
              </a:lnSpc>
            </a:pPr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External Control (s): Prior studies, concurrent studies, RWD etc.</a:t>
            </a:r>
          </a:p>
        </p:txBody>
      </p:sp>
      <p:cxnSp>
        <p:nvCxnSpPr>
          <p:cNvPr id="13" name="AutoShape 16"/>
          <p:cNvCxnSpPr>
            <a:cxnSpLocks noChangeShapeType="1"/>
            <a:stCxn id="14" idx="6"/>
            <a:endCxn id="7" idx="1"/>
          </p:cNvCxnSpPr>
          <p:nvPr/>
        </p:nvCxnSpPr>
        <p:spPr bwMode="auto">
          <a:xfrm>
            <a:off x="2180783" y="2893595"/>
            <a:ext cx="431222" cy="1052830"/>
          </a:xfrm>
          <a:prstGeom prst="straightConnector1">
            <a:avLst/>
          </a:prstGeom>
          <a:noFill/>
          <a:ln w="28575">
            <a:solidFill>
              <a:schemeClr val="bg1">
                <a:lumMod val="8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Oval 13"/>
          <p:cNvSpPr/>
          <p:nvPr/>
        </p:nvSpPr>
        <p:spPr>
          <a:xfrm>
            <a:off x="1632419" y="2612522"/>
            <a:ext cx="548364" cy="562146"/>
          </a:xfrm>
          <a:prstGeom prst="ellipse">
            <a:avLst/>
          </a:prstGeom>
          <a:noFill/>
          <a:ln w="2540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lIns="0" tIns="52115" rIns="0" bIns="52115" anchor="ctr"/>
          <a:lstStyle/>
          <a:p>
            <a:pPr algn="ctr" defTabSz="91436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R</a:t>
            </a:r>
          </a:p>
        </p:txBody>
      </p:sp>
      <p:cxnSp>
        <p:nvCxnSpPr>
          <p:cNvPr id="15" name="AutoShape 16"/>
          <p:cNvCxnSpPr>
            <a:cxnSpLocks noChangeShapeType="1"/>
            <a:stCxn id="14" idx="6"/>
            <a:endCxn id="16" idx="1"/>
          </p:cNvCxnSpPr>
          <p:nvPr/>
        </p:nvCxnSpPr>
        <p:spPr bwMode="auto">
          <a:xfrm>
            <a:off x="2180783" y="2893595"/>
            <a:ext cx="447020" cy="328765"/>
          </a:xfrm>
          <a:prstGeom prst="straightConnector1">
            <a:avLst/>
          </a:prstGeom>
          <a:noFill/>
          <a:ln w="28575">
            <a:solidFill>
              <a:schemeClr val="bg1">
                <a:lumMod val="8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Rectangle 15"/>
          <p:cNvSpPr/>
          <p:nvPr/>
        </p:nvSpPr>
        <p:spPr>
          <a:xfrm>
            <a:off x="2627803" y="3068960"/>
            <a:ext cx="2450713" cy="30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>
              <a:lnSpc>
                <a:spcPts val="1100"/>
              </a:lnSpc>
            </a:pPr>
            <a:r>
              <a:rPr lang="en-US" sz="1200" b="1" dirty="0">
                <a:latin typeface="Arial"/>
                <a:cs typeface="Arial"/>
              </a:rPr>
              <a:t>Treatment arm 1</a:t>
            </a:r>
            <a:endParaRPr lang="en-US" sz="12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 flipV="1">
            <a:off x="3607642" y="4077072"/>
            <a:ext cx="0" cy="288032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tx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5294543" y="2564904"/>
            <a:ext cx="2201531" cy="1754326"/>
            <a:chOff x="7752182" y="2152951"/>
            <a:chExt cx="2201530" cy="1754327"/>
          </a:xfrm>
        </p:grpSpPr>
        <p:sp>
          <p:nvSpPr>
            <p:cNvPr id="21" name="Rectangle 20"/>
            <p:cNvSpPr/>
            <p:nvPr/>
          </p:nvSpPr>
          <p:spPr>
            <a:xfrm>
              <a:off x="8165988" y="2152951"/>
              <a:ext cx="1787724" cy="17543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Interim assessment </a:t>
              </a:r>
              <a:r>
                <a:rPr lang="en-US" dirty="0"/>
                <a:t>to allow enrollment of  additional patients in control arm</a:t>
              </a:r>
            </a:p>
          </p:txBody>
        </p:sp>
        <p:sp>
          <p:nvSpPr>
            <p:cNvPr id="22" name="Left Brace 21"/>
            <p:cNvSpPr/>
            <p:nvPr/>
          </p:nvSpPr>
          <p:spPr bwMode="auto">
            <a:xfrm rot="10800000">
              <a:off x="7752182" y="3342792"/>
              <a:ext cx="90235" cy="394335"/>
            </a:xfrm>
            <a:prstGeom prst="leftBrace">
              <a:avLst>
                <a:gd name="adj1" fmla="val 49813"/>
                <a:gd name="adj2" fmla="val 50000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tx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63"/>
              <a:endParaRPr lang="en-US">
                <a:latin typeface="Imago" pitchFamily="2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3649394" y="3751163"/>
            <a:ext cx="663536" cy="390523"/>
          </a:xfrm>
          <a:prstGeom prst="rect">
            <a:avLst/>
          </a:prstGeom>
          <a:pattFill prst="ltDnDiag">
            <a:fgClr>
              <a:schemeClr val="accent6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>
              <a:lnSpc>
                <a:spcPts val="1100"/>
              </a:lnSpc>
            </a:pPr>
            <a:endParaRPr lang="en-US" sz="12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286433" y="3751163"/>
            <a:ext cx="792080" cy="390523"/>
          </a:xfrm>
          <a:prstGeom prst="rect">
            <a:avLst/>
          </a:prstGeom>
          <a:pattFill prst="ltDnDiag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>
              <a:lnSpc>
                <a:spcPts val="1100"/>
              </a:lnSpc>
            </a:pPr>
            <a:endParaRPr lang="en-US" sz="12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 flipV="1">
            <a:off x="4255714" y="4077072"/>
            <a:ext cx="0" cy="288032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tx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709453" y="1484784"/>
            <a:ext cx="4247140" cy="4662813"/>
          </a:xfrm>
          <a:prstGeom prst="rect">
            <a:avLst/>
          </a:prstGeom>
          <a:noFill/>
          <a:ln>
            <a:noFill/>
          </a:ln>
        </p:spPr>
        <p:txBody>
          <a:bodyPr wrap="square" lIns="91436" tIns="45719" rIns="91436" bIns="45719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/>
              <a:t>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the use of computers, mobile devices, wearables, and other biosensors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huge amounts of health-related data has been rapidly accumulated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development of sophisticated, new analytical capabilities</a:t>
            </a:r>
            <a:endParaRPr lang="en-US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/>
              <a:t>A way to get there…</a:t>
            </a:r>
            <a:endParaRPr lang="en-US" dirty="0"/>
          </a:p>
          <a:p>
            <a:pPr marL="742920" lvl="1" indent="-285739">
              <a:buFont typeface="Arial" panose="020B0604020202020204" pitchFamily="34" charset="0"/>
              <a:buChar char="•"/>
            </a:pPr>
            <a:r>
              <a:rPr lang="en-US" dirty="0"/>
              <a:t>Validation on data quality and comparability </a:t>
            </a:r>
          </a:p>
          <a:p>
            <a:pPr marL="742920" lvl="1" indent="-285739">
              <a:buFont typeface="Arial" panose="020B0604020202020204" pitchFamily="34" charset="0"/>
              <a:buChar char="•"/>
            </a:pPr>
            <a:r>
              <a:rPr lang="en-US" dirty="0"/>
              <a:t>Right statistical methods</a:t>
            </a:r>
          </a:p>
          <a:p>
            <a:pPr marL="742920" lvl="1" indent="-285739">
              <a:buFont typeface="Arial" panose="020B0604020202020204" pitchFamily="34" charset="0"/>
              <a:buChar char="•"/>
            </a:pPr>
            <a:r>
              <a:rPr lang="en-US" dirty="0"/>
              <a:t>More challenges in trial operation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319610" y="2348880"/>
            <a:ext cx="2448272" cy="288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>
              <a:lnSpc>
                <a:spcPts val="1100"/>
              </a:lnSpc>
            </a:pPr>
            <a:r>
              <a:rPr lang="en-US" sz="1200" b="1" dirty="0">
                <a:latin typeface="Arial"/>
                <a:cs typeface="Arial"/>
              </a:rPr>
              <a:t>Treatment arm 3</a:t>
            </a:r>
            <a:endParaRPr lang="en-US" sz="12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957129" y="2708920"/>
            <a:ext cx="2450713" cy="288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>
              <a:lnSpc>
                <a:spcPts val="1100"/>
              </a:lnSpc>
            </a:pPr>
            <a:r>
              <a:rPr lang="en-US" sz="1200" b="1" dirty="0">
                <a:latin typeface="Arial"/>
                <a:cs typeface="Arial"/>
              </a:rPr>
              <a:t>Treatment arm 2</a:t>
            </a:r>
            <a:endParaRPr lang="en-US" sz="12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47" name="AutoShape 16"/>
          <p:cNvCxnSpPr>
            <a:cxnSpLocks noChangeShapeType="1"/>
            <a:stCxn id="14" idx="6"/>
            <a:endCxn id="39" idx="1"/>
          </p:cNvCxnSpPr>
          <p:nvPr/>
        </p:nvCxnSpPr>
        <p:spPr bwMode="auto">
          <a:xfrm flipV="1">
            <a:off x="2180783" y="2492896"/>
            <a:ext cx="1138827" cy="400699"/>
          </a:xfrm>
          <a:prstGeom prst="straightConnector1">
            <a:avLst/>
          </a:prstGeom>
          <a:noFill/>
          <a:ln w="28575">
            <a:solidFill>
              <a:schemeClr val="bg1">
                <a:lumMod val="8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AutoShape 16"/>
          <p:cNvCxnSpPr>
            <a:cxnSpLocks noChangeShapeType="1"/>
            <a:stCxn id="14" idx="6"/>
          </p:cNvCxnSpPr>
          <p:nvPr/>
        </p:nvCxnSpPr>
        <p:spPr bwMode="auto">
          <a:xfrm>
            <a:off x="2180783" y="2893595"/>
            <a:ext cx="751820" cy="74"/>
          </a:xfrm>
          <a:prstGeom prst="straightConnector1">
            <a:avLst/>
          </a:prstGeom>
          <a:noFill/>
          <a:ln w="28575">
            <a:solidFill>
              <a:schemeClr val="bg1">
                <a:lumMod val="8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E26055-F658-6145-8FD8-19DEBD2186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C32AB4-61FB-4062-9E20-33DD6EC6477C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565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hpEndCoverShape"/>
          <p:cNvSpPr txBox="1">
            <a:spLocks noChangeArrowheads="1"/>
          </p:cNvSpPr>
          <p:nvPr/>
        </p:nvSpPr>
        <p:spPr bwMode="white">
          <a:xfrm>
            <a:off x="1521827" y="6843364"/>
            <a:ext cx="42203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Imago" pitchFamily="2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Imago" pitchFamily="2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Imago" pitchFamily="2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Imago" pitchFamily="2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Imago" pitchFamily="2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mago" pitchFamily="2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mago" pitchFamily="2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mago" pitchFamily="2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mago" pitchFamily="2" charset="0"/>
                <a:cs typeface="Arial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1121" y="2924175"/>
            <a:ext cx="8354157" cy="1009650"/>
          </a:xfrm>
        </p:spPr>
        <p:txBody>
          <a:bodyPr anchor="ctr"/>
          <a:lstStyle/>
          <a:p>
            <a:pPr marL="0" indent="0" algn="ctr">
              <a:buNone/>
              <a:defRPr/>
            </a:pPr>
            <a:r>
              <a:rPr lang="en-US" sz="3900" b="1" i="1" dirty="0">
                <a:solidFill>
                  <a:srgbClr val="0082DA"/>
                </a:solidFill>
                <a:latin typeface="Minion" pitchFamily="18" charset="0"/>
              </a:rPr>
              <a:t>Doing now what patients need next</a:t>
            </a:r>
            <a:endParaRPr lang="en-US" sz="3900" b="1" dirty="0">
              <a:solidFill>
                <a:srgbClr val="0082DA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5DBC63-521C-DC41-BE47-6E93FE7C0D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C32AB4-61FB-4062-9E20-33DD6EC6477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1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3B8991-0BCA-0D45-84FE-8A249FFB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What are our choices?</a:t>
            </a:r>
            <a:br>
              <a:rPr lang="en-US" dirty="0"/>
            </a:b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222221-AEFA-A14F-8F39-1A3039B8A8CE}"/>
              </a:ext>
            </a:extLst>
          </p:cNvPr>
          <p:cNvGrpSpPr/>
          <p:nvPr/>
        </p:nvGrpSpPr>
        <p:grpSpPr>
          <a:xfrm>
            <a:off x="263352" y="1973517"/>
            <a:ext cx="4017464" cy="2952982"/>
            <a:chOff x="263352" y="1540374"/>
            <a:chExt cx="4017464" cy="29529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3532142-8E0D-0146-B93E-2011327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323" y="3614879"/>
              <a:ext cx="520836" cy="87847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A34D16F-7976-AD46-8419-196D5AF7756E}"/>
                </a:ext>
              </a:extLst>
            </p:cNvPr>
            <p:cNvSpPr/>
            <p:nvPr/>
          </p:nvSpPr>
          <p:spPr>
            <a:xfrm>
              <a:off x="263352" y="1540374"/>
              <a:ext cx="401746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82581" lvl="1"/>
              <a:r>
                <a:rPr lang="en-GB" sz="2000" b="1" dirty="0"/>
                <a:t>1, Do not use historical/ external control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127BA1-8512-F946-82A3-203FA0EC6A65}"/>
              </a:ext>
            </a:extLst>
          </p:cNvPr>
          <p:cNvGrpSpPr/>
          <p:nvPr/>
        </p:nvGrpSpPr>
        <p:grpSpPr>
          <a:xfrm>
            <a:off x="8801388" y="1945306"/>
            <a:ext cx="3285412" cy="2429738"/>
            <a:chOff x="8773774" y="1545007"/>
            <a:chExt cx="3285412" cy="242973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2730A70-3243-2643-9C08-19F76119F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16480" y="3096268"/>
              <a:ext cx="520836" cy="87847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A84440-D059-1541-9FD9-06F40AD242FA}"/>
                </a:ext>
              </a:extLst>
            </p:cNvPr>
            <p:cNvSpPr/>
            <p:nvPr/>
          </p:nvSpPr>
          <p:spPr>
            <a:xfrm>
              <a:off x="8773774" y="1545007"/>
              <a:ext cx="32854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82581" lvl="1"/>
              <a:r>
                <a:rPr lang="en-GB" sz="2000" b="1" dirty="0"/>
                <a:t>2, Pooling</a:t>
              </a:r>
              <a:endParaRPr lang="en-GB" sz="20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E4FD68F-8048-9847-8D74-357CA23E1D0D}"/>
              </a:ext>
            </a:extLst>
          </p:cNvPr>
          <p:cNvGrpSpPr/>
          <p:nvPr/>
        </p:nvGrpSpPr>
        <p:grpSpPr>
          <a:xfrm>
            <a:off x="4161168" y="1949001"/>
            <a:ext cx="4221791" cy="2635217"/>
            <a:chOff x="4161168" y="1515858"/>
            <a:chExt cx="4221791" cy="263521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6B9397-6009-4F47-874A-E95FAF2EBEB3}"/>
                </a:ext>
              </a:extLst>
            </p:cNvPr>
            <p:cNvSpPr/>
            <p:nvPr/>
          </p:nvSpPr>
          <p:spPr>
            <a:xfrm>
              <a:off x="4161168" y="1515858"/>
              <a:ext cx="4221791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82581" lvl="1"/>
              <a:r>
                <a:rPr lang="en-GB" sz="2000" b="1" dirty="0"/>
                <a:t>3, </a:t>
              </a:r>
              <a:r>
                <a:rPr lang="en-US" sz="2000" b="1" dirty="0"/>
                <a:t>Dynamic borrowing</a:t>
              </a:r>
              <a:endParaRPr lang="en-GB" sz="2000" b="1" dirty="0"/>
            </a:p>
            <a:p>
              <a:pPr marL="482581" lvl="1"/>
              <a:r>
                <a:rPr lang="en-US" sz="2000" dirty="0"/>
                <a:t>How much to borrow</a:t>
              </a:r>
              <a:r>
                <a:rPr lang="en-GB" sz="2000" dirty="0"/>
                <a:t> is </a:t>
              </a:r>
              <a:r>
                <a:rPr lang="en-GB" sz="2000" u="sng" dirty="0"/>
                <a:t>updated with current data </a:t>
              </a:r>
              <a:endParaRPr lang="en-GB" sz="20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7C0CFC1-CD13-D147-9CA9-6D7EFF3DF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6958" y="3329017"/>
              <a:ext cx="822058" cy="82205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EC1241-4AF6-334E-8ED0-790A8D78A415}"/>
              </a:ext>
            </a:extLst>
          </p:cNvPr>
          <p:cNvGrpSpPr/>
          <p:nvPr/>
        </p:nvGrpSpPr>
        <p:grpSpPr>
          <a:xfrm>
            <a:off x="983432" y="4487261"/>
            <a:ext cx="9721080" cy="1183213"/>
            <a:chOff x="983432" y="4054118"/>
            <a:chExt cx="9721080" cy="1183213"/>
          </a:xfrm>
        </p:grpSpPr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1257BCBE-6B23-5540-9DA3-6A99A8025EDE}"/>
                </a:ext>
              </a:extLst>
            </p:cNvPr>
            <p:cNvSpPr/>
            <p:nvPr/>
          </p:nvSpPr>
          <p:spPr>
            <a:xfrm>
              <a:off x="983432" y="4054118"/>
              <a:ext cx="9721080" cy="504056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mago" pitchFamily="2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FBD50D3-F27F-C240-87AB-269CBC2531A3}"/>
                </a:ext>
              </a:extLst>
            </p:cNvPr>
            <p:cNvCxnSpPr/>
            <p:nvPr/>
          </p:nvCxnSpPr>
          <p:spPr bwMode="auto">
            <a:xfrm>
              <a:off x="1703512" y="4774198"/>
              <a:ext cx="8352928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tx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919C93-8504-7943-B319-D6B950D5A469}"/>
                </a:ext>
              </a:extLst>
            </p:cNvPr>
            <p:cNvSpPr txBox="1"/>
            <p:nvPr/>
          </p:nvSpPr>
          <p:spPr>
            <a:xfrm>
              <a:off x="1720418" y="4867999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Borrow less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034483-A652-EF42-91BC-06D6A40C8584}"/>
                </a:ext>
              </a:extLst>
            </p:cNvPr>
            <p:cNvSpPr txBox="1"/>
            <p:nvPr/>
          </p:nvSpPr>
          <p:spPr>
            <a:xfrm>
              <a:off x="8931926" y="4867999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Borrow more</a:t>
              </a:r>
            </a:p>
          </p:txBody>
        </p:sp>
      </p:grp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28E54E82-E98B-A64F-B776-9045C7EF05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C32AB4-61FB-4062-9E20-33DD6EC6477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4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C9E03-BFBC-8149-8116-C178EC554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94" y="293042"/>
            <a:ext cx="10546781" cy="1309687"/>
          </a:xfrm>
        </p:spPr>
        <p:txBody>
          <a:bodyPr/>
          <a:lstStyle/>
          <a:p>
            <a:r>
              <a:rPr lang="en-US" dirty="0"/>
              <a:t>Dynamic borrowing methods (</a:t>
            </a:r>
            <a:r>
              <a:rPr lang="en-US" dirty="0">
                <a:solidFill>
                  <a:schemeClr val="accent2"/>
                </a:solidFill>
              </a:rPr>
              <a:t>purple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green</a:t>
            </a:r>
            <a:r>
              <a:rPr lang="en-US" dirty="0"/>
              <a:t>, </a:t>
            </a:r>
            <a:r>
              <a:rPr lang="en-US" dirty="0">
                <a:solidFill>
                  <a:schemeClr val="accent6"/>
                </a:solidFill>
              </a:rPr>
              <a:t>blue</a:t>
            </a:r>
            <a:r>
              <a:rPr lang="en-US" dirty="0"/>
              <a:t>) achieve similar power gains as full borrowing (</a:t>
            </a:r>
            <a:r>
              <a:rPr lang="en-US" dirty="0">
                <a:solidFill>
                  <a:srgbClr val="C00000"/>
                </a:solidFill>
              </a:rPr>
              <a:t>red</a:t>
            </a:r>
            <a:r>
              <a:rPr lang="en-US" dirty="0"/>
              <a:t>) with much less type I error inflation</a:t>
            </a:r>
            <a:br>
              <a:rPr lang="en-US" dirty="0"/>
            </a:br>
            <a:r>
              <a:rPr lang="en-US" b="0" dirty="0"/>
              <a:t>K. </a:t>
            </a:r>
            <a:r>
              <a:rPr lang="en-US" b="0" dirty="0" err="1"/>
              <a:t>Viele</a:t>
            </a:r>
            <a:r>
              <a:rPr lang="en-US" b="0" dirty="0"/>
              <a:t> et al 2013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B0B4F1-9379-FE46-A715-A73E63EE4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8126" y="2035880"/>
            <a:ext cx="10069515" cy="43341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0BA8B-C2BD-E543-B0AE-76969C658D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C32AB4-61FB-4062-9E20-33DD6EC6477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52DBA-E78D-BA44-8E4F-3F8F8DB6E8B9}"/>
              </a:ext>
            </a:extLst>
          </p:cNvPr>
          <p:cNvSpPr txBox="1"/>
          <p:nvPr/>
        </p:nvSpPr>
        <p:spPr>
          <a:xfrm>
            <a:off x="3359696" y="163463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I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B4A31-A6A5-2740-B263-BC2CCA87BCB3}"/>
              </a:ext>
            </a:extLst>
          </p:cNvPr>
          <p:cNvSpPr txBox="1"/>
          <p:nvPr/>
        </p:nvSpPr>
        <p:spPr>
          <a:xfrm>
            <a:off x="7646735" y="1619508"/>
            <a:ext cx="91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1570052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38D48-B20A-F445-8C36-987FAAB43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 in method operating characteristics</a:t>
            </a:r>
            <a:br>
              <a:rPr lang="en-US" dirty="0"/>
            </a:br>
            <a:r>
              <a:rPr lang="en-US" sz="2400" b="0" dirty="0"/>
              <a:t>Simulation based on </a:t>
            </a:r>
            <a:r>
              <a:rPr lang="en-US" sz="2400" b="0" dirty="0">
                <a:cs typeface="Arial"/>
              </a:rPr>
              <a:t>commensurate priors approach as an example</a:t>
            </a:r>
            <a:endParaRPr lang="en-US" sz="24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F8E53-7A9A-EF44-AC13-FFE269C191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29494" y="6323015"/>
            <a:ext cx="11138876" cy="193675"/>
          </a:xfrm>
        </p:spPr>
        <p:txBody>
          <a:bodyPr/>
          <a:lstStyle/>
          <a:p>
            <a:pPr>
              <a:defRPr/>
            </a:pPr>
            <a:fld id="{0BC32AB4-61FB-4062-9E20-33DD6EC6477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BA44C33-E6C0-4D4D-870C-8EF2E18AD7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352" y="1556792"/>
                <a:ext cx="11303409" cy="4421828"/>
              </a:xfrm>
            </p:spPr>
            <p:txBody>
              <a:bodyPr/>
              <a:lstStyle/>
              <a:p>
                <a:r>
                  <a:rPr lang="en-US" dirty="0"/>
                  <a:t>Bias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 between internal/external control were assessed under a survival endpoint setting</a:t>
                </a:r>
              </a:p>
              <a:p>
                <a:r>
                  <a:rPr lang="en-US" dirty="0"/>
                  <a:t>Aggressiveness level of borrowing were examined through Bayesian model with 5 different hyper-priors</a:t>
                </a:r>
              </a:p>
              <a:p>
                <a:pPr marL="0" indent="0">
                  <a:buNone/>
                </a:pPr>
                <a:r>
                  <a:rPr lang="en-US" dirty="0"/>
                  <a:t>For each simulated trial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BA44C33-E6C0-4D4D-870C-8EF2E18AD7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352" y="1556792"/>
                <a:ext cx="11303409" cy="4421828"/>
              </a:xfrm>
              <a:blipFill>
                <a:blip r:embed="rId3"/>
                <a:stretch>
                  <a:fillRect l="-1347" t="-1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E5673E8-E15E-DC48-B62A-56BCA28A8C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95" r="17838"/>
          <a:stretch/>
        </p:blipFill>
        <p:spPr>
          <a:xfrm>
            <a:off x="10604750" y="15628"/>
            <a:ext cx="1422417" cy="15411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EC6619-B4A6-294C-B240-FBD336A03504}"/>
              </a:ext>
            </a:extLst>
          </p:cNvPr>
          <p:cNvSpPr txBox="1"/>
          <p:nvPr/>
        </p:nvSpPr>
        <p:spPr>
          <a:xfrm>
            <a:off x="10846786" y="1514000"/>
            <a:ext cx="1128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Ruilin</a:t>
            </a:r>
            <a:r>
              <a:rPr lang="en-US" dirty="0"/>
              <a:t> Li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30BD68-1A80-BD47-B76A-7DBC3E6C7419}"/>
              </a:ext>
            </a:extLst>
          </p:cNvPr>
          <p:cNvGrpSpPr/>
          <p:nvPr/>
        </p:nvGrpSpPr>
        <p:grpSpPr>
          <a:xfrm>
            <a:off x="1559496" y="3325844"/>
            <a:ext cx="6196005" cy="2357034"/>
            <a:chOff x="4549501" y="3010335"/>
            <a:chExt cx="6196005" cy="2357034"/>
          </a:xfrm>
        </p:grpSpPr>
        <p:sp>
          <p:nvSpPr>
            <p:cNvPr id="9" name="Google Shape;139;p20">
              <a:extLst>
                <a:ext uri="{FF2B5EF4-FFF2-40B4-BE49-F238E27FC236}">
                  <a16:creationId xmlns:a16="http://schemas.microsoft.com/office/drawing/2014/main" id="{453F7415-9B71-EB4F-A619-13DA9F6A8461}"/>
                </a:ext>
              </a:extLst>
            </p:cNvPr>
            <p:cNvSpPr/>
            <p:nvPr/>
          </p:nvSpPr>
          <p:spPr>
            <a:xfrm>
              <a:off x="4549501" y="3454860"/>
              <a:ext cx="870037" cy="502532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194577"/>
                </a:gs>
                <a:gs pos="40000">
                  <a:srgbClr val="266BB8"/>
                </a:gs>
                <a:gs pos="100000">
                  <a:srgbClr val="6BA3E0"/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RCT</a:t>
              </a:r>
              <a:endParaRPr dirty="0"/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N=200</a:t>
              </a:r>
              <a:endParaRPr dirty="0"/>
            </a:p>
          </p:txBody>
        </p:sp>
        <p:sp>
          <p:nvSpPr>
            <p:cNvPr id="10" name="Google Shape;140;p20">
              <a:extLst>
                <a:ext uri="{FF2B5EF4-FFF2-40B4-BE49-F238E27FC236}">
                  <a16:creationId xmlns:a16="http://schemas.microsoft.com/office/drawing/2014/main" id="{E9642573-2FD8-6941-8318-88CEEC356336}"/>
                </a:ext>
              </a:extLst>
            </p:cNvPr>
            <p:cNvSpPr/>
            <p:nvPr/>
          </p:nvSpPr>
          <p:spPr>
            <a:xfrm>
              <a:off x="5853971" y="3501025"/>
              <a:ext cx="393367" cy="405041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1" name="Google Shape;141;p20">
              <a:extLst>
                <a:ext uri="{FF2B5EF4-FFF2-40B4-BE49-F238E27FC236}">
                  <a16:creationId xmlns:a16="http://schemas.microsoft.com/office/drawing/2014/main" id="{2A5F7028-4730-5941-8FF9-66B4ADFF5347}"/>
                </a:ext>
              </a:extLst>
            </p:cNvPr>
            <p:cNvSpPr txBox="1"/>
            <p:nvPr/>
          </p:nvSpPr>
          <p:spPr>
            <a:xfrm>
              <a:off x="5907441" y="3564483"/>
              <a:ext cx="286407" cy="278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05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endParaRPr dirty="0"/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05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1:1</a:t>
              </a:r>
              <a:endParaRPr dirty="0"/>
            </a:p>
          </p:txBody>
        </p:sp>
        <p:sp>
          <p:nvSpPr>
            <p:cNvPr id="12" name="Google Shape;142;p20">
              <a:extLst>
                <a:ext uri="{FF2B5EF4-FFF2-40B4-BE49-F238E27FC236}">
                  <a16:creationId xmlns:a16="http://schemas.microsoft.com/office/drawing/2014/main" id="{EB131080-93B6-D64E-9006-B40B542227C7}"/>
                </a:ext>
              </a:extLst>
            </p:cNvPr>
            <p:cNvSpPr/>
            <p:nvPr/>
          </p:nvSpPr>
          <p:spPr>
            <a:xfrm>
              <a:off x="6607318" y="3010335"/>
              <a:ext cx="1165133" cy="47091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194577"/>
                </a:gs>
                <a:gs pos="40000">
                  <a:srgbClr val="266BB8"/>
                </a:gs>
                <a:gs pos="100000">
                  <a:srgbClr val="6BA3E0"/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Experimental arm (n=100)</a:t>
              </a:r>
              <a:endParaRPr dirty="0"/>
            </a:p>
          </p:txBody>
        </p:sp>
        <p:sp>
          <p:nvSpPr>
            <p:cNvPr id="13" name="Google Shape;143;p20">
              <a:extLst>
                <a:ext uri="{FF2B5EF4-FFF2-40B4-BE49-F238E27FC236}">
                  <a16:creationId xmlns:a16="http://schemas.microsoft.com/office/drawing/2014/main" id="{7BE126E0-9A32-DA4C-9D33-7817EB8A65BA}"/>
                </a:ext>
              </a:extLst>
            </p:cNvPr>
            <p:cNvSpPr/>
            <p:nvPr/>
          </p:nvSpPr>
          <p:spPr>
            <a:xfrm>
              <a:off x="6624438" y="3906066"/>
              <a:ext cx="1112767" cy="47091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194577"/>
                </a:gs>
                <a:gs pos="40000">
                  <a:srgbClr val="266BB8"/>
                </a:gs>
                <a:gs pos="100000">
                  <a:srgbClr val="6BA3E0"/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Control arm (n=100)</a:t>
              </a:r>
              <a:endParaRPr dirty="0"/>
            </a:p>
          </p:txBody>
        </p:sp>
        <p:sp>
          <p:nvSpPr>
            <p:cNvPr id="14" name="Google Shape;144;p20">
              <a:extLst>
                <a:ext uri="{FF2B5EF4-FFF2-40B4-BE49-F238E27FC236}">
                  <a16:creationId xmlns:a16="http://schemas.microsoft.com/office/drawing/2014/main" id="{3BD81204-E63F-B64B-9339-46E6FBEFEA77}"/>
                </a:ext>
              </a:extLst>
            </p:cNvPr>
            <p:cNvSpPr/>
            <p:nvPr/>
          </p:nvSpPr>
          <p:spPr>
            <a:xfrm>
              <a:off x="8645736" y="3936699"/>
              <a:ext cx="1412058" cy="409644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194577"/>
                </a:gs>
                <a:gs pos="40000">
                  <a:srgbClr val="266BB8"/>
                </a:gs>
                <a:gs pos="100000">
                  <a:srgbClr val="6BA3E0"/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External control (n=200)</a:t>
              </a:r>
              <a:endParaRPr dirty="0"/>
            </a:p>
          </p:txBody>
        </p:sp>
        <p:sp>
          <p:nvSpPr>
            <p:cNvPr id="15" name="Google Shape;145;p20">
              <a:extLst>
                <a:ext uri="{FF2B5EF4-FFF2-40B4-BE49-F238E27FC236}">
                  <a16:creationId xmlns:a16="http://schemas.microsoft.com/office/drawing/2014/main" id="{2EB6A079-CA99-5F40-85A2-EF9AEBC0E87E}"/>
                </a:ext>
              </a:extLst>
            </p:cNvPr>
            <p:cNvSpPr/>
            <p:nvPr/>
          </p:nvSpPr>
          <p:spPr>
            <a:xfrm rot="16200000">
              <a:off x="8080436" y="3917006"/>
              <a:ext cx="222069" cy="226961"/>
            </a:xfrm>
            <a:prstGeom prst="mathPlus">
              <a:avLst>
                <a:gd name="adj1" fmla="val 23520"/>
              </a:avLst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" name="Google Shape;146;p20">
              <a:extLst>
                <a:ext uri="{FF2B5EF4-FFF2-40B4-BE49-F238E27FC236}">
                  <a16:creationId xmlns:a16="http://schemas.microsoft.com/office/drawing/2014/main" id="{0D91258C-DDC5-EC41-B7E8-0B945E7F61FF}"/>
                </a:ext>
              </a:extLst>
            </p:cNvPr>
            <p:cNvCxnSpPr>
              <a:stCxn id="10" idx="5"/>
            </p:cNvCxnSpPr>
            <p:nvPr/>
          </p:nvCxnSpPr>
          <p:spPr>
            <a:xfrm rot="16200000" flipH="1">
              <a:off x="6234881" y="3801598"/>
              <a:ext cx="237600" cy="327900"/>
            </a:xfrm>
            <a:prstGeom prst="straightConnector1">
              <a:avLst/>
            </a:pr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7" name="Google Shape;147;p20">
              <a:extLst>
                <a:ext uri="{FF2B5EF4-FFF2-40B4-BE49-F238E27FC236}">
                  <a16:creationId xmlns:a16="http://schemas.microsoft.com/office/drawing/2014/main" id="{C474B02B-F84C-5848-A4F7-A108122CEBE2}"/>
                </a:ext>
              </a:extLst>
            </p:cNvPr>
            <p:cNvCxnSpPr>
              <a:stCxn id="10" idx="7"/>
            </p:cNvCxnSpPr>
            <p:nvPr/>
          </p:nvCxnSpPr>
          <p:spPr>
            <a:xfrm rot="16200000">
              <a:off x="6211031" y="3260341"/>
              <a:ext cx="278700" cy="321300"/>
            </a:xfrm>
            <a:prstGeom prst="straightConnector1">
              <a:avLst/>
            </a:pr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8" name="Google Shape;148;p20">
              <a:extLst>
                <a:ext uri="{FF2B5EF4-FFF2-40B4-BE49-F238E27FC236}">
                  <a16:creationId xmlns:a16="http://schemas.microsoft.com/office/drawing/2014/main" id="{F96343A4-ED77-D142-9A50-CFB9D0C104DA}"/>
                </a:ext>
              </a:extLst>
            </p:cNvPr>
            <p:cNvCxnSpPr>
              <a:endCxn id="10" idx="2"/>
            </p:cNvCxnSpPr>
            <p:nvPr/>
          </p:nvCxnSpPr>
          <p:spPr>
            <a:xfrm rot="16200000">
              <a:off x="5665421" y="3514996"/>
              <a:ext cx="0" cy="377100"/>
            </a:xfrm>
            <a:prstGeom prst="straightConnector1">
              <a:avLst/>
            </a:pr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4D721629-9C05-6947-A39D-410BE23A9AA6}"/>
                    </a:ext>
                  </a:extLst>
                </p:cNvPr>
                <p:cNvSpPr/>
                <p:nvPr/>
              </p:nvSpPr>
              <p:spPr>
                <a:xfrm>
                  <a:off x="6196372" y="4998037"/>
                  <a:ext cx="454913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/>
                    <a:t>Bias (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a14:m>
                  <a:r>
                    <a:rPr lang="en-US" dirty="0"/>
                    <a:t>) were simulated from HR = 0.14 to 7.4  </a:t>
                  </a: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4D721629-9C05-6947-A39D-410BE23A9A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6372" y="4998037"/>
                  <a:ext cx="454913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114" t="-3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46BAD9C5-F9BB-364D-956A-0344AAF9C6E3}"/>
                </a:ext>
              </a:extLst>
            </p:cNvPr>
            <p:cNvSpPr/>
            <p:nvPr/>
          </p:nvSpPr>
          <p:spPr bwMode="auto">
            <a:xfrm rot="16200000">
              <a:off x="8172875" y="3623657"/>
              <a:ext cx="266265" cy="2232248"/>
            </a:xfrm>
            <a:prstGeom prst="leftBrac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tx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mago" pitchFamily="2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36358BE-B131-9B47-BBBF-9F4E0A87A101}"/>
              </a:ext>
            </a:extLst>
          </p:cNvPr>
          <p:cNvSpPr txBox="1"/>
          <p:nvPr/>
        </p:nvSpPr>
        <p:spPr>
          <a:xfrm>
            <a:off x="7456668" y="3302868"/>
            <a:ext cx="40776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Weibull distribution was assumed for time to event endpoint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RCT control median event time is 4 months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RCT treatment arm median event time is set to 4months and 7months </a:t>
            </a:r>
          </a:p>
        </p:txBody>
      </p:sp>
    </p:spTree>
    <p:extLst>
      <p:ext uri="{BB962C8B-B14F-4D97-AF65-F5344CB8AC3E}">
        <p14:creationId xmlns:p14="http://schemas.microsoft.com/office/powerpoint/2010/main" val="3619569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112DA-5A4D-8143-BF24-1692B7DE70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C32AB4-61FB-4062-9E20-33DD6EC6477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60DC80F-22DD-0A4E-A52E-B02E242D1BED}"/>
              </a:ext>
            </a:extLst>
          </p:cNvPr>
          <p:cNvGrpSpPr/>
          <p:nvPr/>
        </p:nvGrpSpPr>
        <p:grpSpPr>
          <a:xfrm>
            <a:off x="556515" y="683404"/>
            <a:ext cx="7637660" cy="5833286"/>
            <a:chOff x="556515" y="683404"/>
            <a:chExt cx="7637660" cy="583328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4C5638A-19B5-2C4E-8121-7F971DF36323}"/>
                </a:ext>
              </a:extLst>
            </p:cNvPr>
            <p:cNvGrpSpPr/>
            <p:nvPr/>
          </p:nvGrpSpPr>
          <p:grpSpPr>
            <a:xfrm>
              <a:off x="556515" y="882213"/>
              <a:ext cx="7637660" cy="5634477"/>
              <a:chOff x="556515" y="882213"/>
              <a:chExt cx="8439789" cy="593620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3784EC7-72EB-5B40-89E4-00CDCCDBFC3A}"/>
                  </a:ext>
                </a:extLst>
              </p:cNvPr>
              <p:cNvGrpSpPr/>
              <p:nvPr/>
            </p:nvGrpSpPr>
            <p:grpSpPr>
              <a:xfrm>
                <a:off x="556515" y="882213"/>
                <a:ext cx="7622613" cy="5440802"/>
                <a:chOff x="2069718" y="381878"/>
                <a:chExt cx="7258584" cy="5440802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C17BBE47-0AB6-4745-81F4-6AA8CC7DE2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02002" y="381878"/>
                  <a:ext cx="6743700" cy="1409700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515553BF-2F2A-C146-B77A-9E81523252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69718" y="2442419"/>
                  <a:ext cx="6972300" cy="1206500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E24682F0-B2AB-294D-BC77-5BE98CDD9F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2002" y="4362180"/>
                  <a:ext cx="7226300" cy="1460500"/>
                </a:xfrm>
                <a:prstGeom prst="rect">
                  <a:avLst/>
                </a:prstGeom>
              </p:spPr>
            </p:pic>
          </p:grp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853518D-BC7F-E646-849A-86DD221BD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98015" y="3915861"/>
                <a:ext cx="1198289" cy="2124697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98E74DB-6378-6A4A-9D90-706B1C38993C}"/>
                  </a:ext>
                </a:extLst>
              </p:cNvPr>
              <p:cNvSpPr txBox="1"/>
              <p:nvPr/>
            </p:nvSpPr>
            <p:spPr>
              <a:xfrm>
                <a:off x="3929469" y="6336351"/>
                <a:ext cx="288031" cy="255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60" dirty="0"/>
                  <a:t>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ACACBBD-C97B-AE47-92D0-97F0BC98BE3C}"/>
                  </a:ext>
                </a:extLst>
              </p:cNvPr>
              <p:cNvSpPr txBox="1"/>
              <p:nvPr/>
            </p:nvSpPr>
            <p:spPr>
              <a:xfrm>
                <a:off x="3120161" y="6343434"/>
                <a:ext cx="455558" cy="267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0.6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1C46B3-AE10-D741-BFD8-478D60C69CF9}"/>
                  </a:ext>
                </a:extLst>
              </p:cNvPr>
              <p:cNvSpPr txBox="1"/>
              <p:nvPr/>
            </p:nvSpPr>
            <p:spPr>
              <a:xfrm>
                <a:off x="4630546" y="6332736"/>
                <a:ext cx="654492" cy="267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1.65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52187B-82B5-3F43-B0EA-309D1BC6A3D5}"/>
                  </a:ext>
                </a:extLst>
              </p:cNvPr>
              <p:cNvSpPr txBox="1"/>
              <p:nvPr/>
            </p:nvSpPr>
            <p:spPr>
              <a:xfrm>
                <a:off x="2301396" y="6343436"/>
                <a:ext cx="560535" cy="267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0.37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733CBB1-7302-5F4F-90C6-891E19544CCC}"/>
                  </a:ext>
                </a:extLst>
              </p:cNvPr>
              <p:cNvSpPr txBox="1"/>
              <p:nvPr/>
            </p:nvSpPr>
            <p:spPr>
              <a:xfrm>
                <a:off x="5346118" y="6332736"/>
                <a:ext cx="44746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2.7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8182606-0B23-564E-9E33-253CFAFD650C}"/>
                  </a:ext>
                </a:extLst>
              </p:cNvPr>
              <p:cNvSpPr txBox="1"/>
              <p:nvPr/>
            </p:nvSpPr>
            <p:spPr>
              <a:xfrm>
                <a:off x="3903867" y="6562962"/>
                <a:ext cx="535949" cy="255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60" dirty="0"/>
                  <a:t>HR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9E5B5D-E712-BB4A-8DF5-066A10EE5ED9}"/>
                </a:ext>
              </a:extLst>
            </p:cNvPr>
            <p:cNvSpPr txBox="1"/>
            <p:nvPr/>
          </p:nvSpPr>
          <p:spPr>
            <a:xfrm>
              <a:off x="2843754" y="683404"/>
              <a:ext cx="302433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No treatment effect: HR=1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73099F-7A7D-2F4C-BE4E-F7FD66EF0A8F}"/>
                  </a:ext>
                </a:extLst>
              </p:cNvPr>
              <p:cNvSpPr txBox="1"/>
              <p:nvPr/>
            </p:nvSpPr>
            <p:spPr>
              <a:xfrm>
                <a:off x="7980894" y="1068847"/>
                <a:ext cx="4082253" cy="224676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Good type I error control 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Global maximum of type I error happened 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(0,0.5)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How models are set-up impacts to the area of type I error inflation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73099F-7A7D-2F4C-BE4E-F7FD66EF0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0894" y="1068847"/>
                <a:ext cx="4082253" cy="2246769"/>
              </a:xfrm>
              <a:prstGeom prst="rect">
                <a:avLst/>
              </a:prstGeom>
              <a:blipFill>
                <a:blip r:embed="rId7"/>
                <a:stretch>
                  <a:fillRect l="-615" t="-556" r="-308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0929F48E-98FD-6249-87CC-D05291EC1CB9}"/>
              </a:ext>
            </a:extLst>
          </p:cNvPr>
          <p:cNvSpPr/>
          <p:nvPr/>
        </p:nvSpPr>
        <p:spPr>
          <a:xfrm>
            <a:off x="3719736" y="1062028"/>
            <a:ext cx="1128618" cy="1229885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mago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5B05230-D346-404D-A49B-4CD5BED5D3B6}"/>
              </a:ext>
            </a:extLst>
          </p:cNvPr>
          <p:cNvSpPr/>
          <p:nvPr/>
        </p:nvSpPr>
        <p:spPr>
          <a:xfrm>
            <a:off x="3791613" y="4687536"/>
            <a:ext cx="1128618" cy="1229885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mago" pitchFamily="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DB6767C-D7F5-4049-A725-F828A39C5C3D}"/>
              </a:ext>
            </a:extLst>
          </p:cNvPr>
          <p:cNvSpPr/>
          <p:nvPr/>
        </p:nvSpPr>
        <p:spPr>
          <a:xfrm>
            <a:off x="3791744" y="2867772"/>
            <a:ext cx="1128618" cy="1229885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mag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9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3AF84-AA9F-4D47-92D5-6061A8C34D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C32AB4-61FB-4062-9E20-33DD6EC6477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1F953C-133C-2347-826F-D26892A01282}"/>
              </a:ext>
            </a:extLst>
          </p:cNvPr>
          <p:cNvGrpSpPr/>
          <p:nvPr/>
        </p:nvGrpSpPr>
        <p:grpSpPr>
          <a:xfrm>
            <a:off x="407369" y="762261"/>
            <a:ext cx="7344816" cy="5773598"/>
            <a:chOff x="407368" y="762260"/>
            <a:chExt cx="8574853" cy="607633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BB6317A-5A13-4040-A967-71ECEA28E71F}"/>
                </a:ext>
              </a:extLst>
            </p:cNvPr>
            <p:cNvGrpSpPr/>
            <p:nvPr/>
          </p:nvGrpSpPr>
          <p:grpSpPr>
            <a:xfrm>
              <a:off x="407368" y="906597"/>
              <a:ext cx="7199962" cy="5402723"/>
              <a:chOff x="1750120" y="920292"/>
              <a:chExt cx="6527800" cy="467201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596C1B0-27D6-854C-8216-46AF4E53E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0120" y="920292"/>
                <a:ext cx="6477000" cy="125730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7C0F0A0-00B7-F54C-9A35-ED6300C2CB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5520" y="2748300"/>
                <a:ext cx="6502400" cy="10414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9709E17-AF58-B546-B8A7-2545B76F5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5520" y="4360407"/>
                <a:ext cx="6451600" cy="1231900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FCD15-1D39-544E-8CF5-2F99AA5E8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03535" y="3989991"/>
              <a:ext cx="1178686" cy="208993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AA899D-FBF8-2F46-9C15-A5913093BA22}"/>
                </a:ext>
              </a:extLst>
            </p:cNvPr>
            <p:cNvSpPr txBox="1"/>
            <p:nvPr/>
          </p:nvSpPr>
          <p:spPr>
            <a:xfrm>
              <a:off x="2927648" y="762260"/>
              <a:ext cx="3616624" cy="3886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Treatment effect HR=0.67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784371D-7BDA-864D-B3AD-69E1BBC7CB80}"/>
                </a:ext>
              </a:extLst>
            </p:cNvPr>
            <p:cNvSpPr txBox="1"/>
            <p:nvPr/>
          </p:nvSpPr>
          <p:spPr>
            <a:xfrm>
              <a:off x="3929469" y="6336351"/>
              <a:ext cx="288031" cy="255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521A22-67B2-954A-91E2-D289686B435D}"/>
                </a:ext>
              </a:extLst>
            </p:cNvPr>
            <p:cNvSpPr txBox="1"/>
            <p:nvPr/>
          </p:nvSpPr>
          <p:spPr>
            <a:xfrm>
              <a:off x="3028652" y="6343436"/>
              <a:ext cx="475060" cy="271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0.6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5BBEB5-5829-FE4B-BD83-F3CB45EB360C}"/>
                </a:ext>
              </a:extLst>
            </p:cNvPr>
            <p:cNvSpPr txBox="1"/>
            <p:nvPr/>
          </p:nvSpPr>
          <p:spPr>
            <a:xfrm>
              <a:off x="4583832" y="6332736"/>
              <a:ext cx="539969" cy="26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1.65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752D83-7711-4948-8808-BFF063CC3D41}"/>
                </a:ext>
              </a:extLst>
            </p:cNvPr>
            <p:cNvSpPr txBox="1"/>
            <p:nvPr/>
          </p:nvSpPr>
          <p:spPr>
            <a:xfrm>
              <a:off x="2278058" y="6343436"/>
              <a:ext cx="583874" cy="271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0.37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0ED343-557A-B642-9C7E-E4ACD908C45E}"/>
                </a:ext>
              </a:extLst>
            </p:cNvPr>
            <p:cNvSpPr txBox="1"/>
            <p:nvPr/>
          </p:nvSpPr>
          <p:spPr>
            <a:xfrm>
              <a:off x="5346118" y="6332736"/>
              <a:ext cx="44746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2.7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5C085A-B938-C942-8CA8-BF3D1A430E17}"/>
                </a:ext>
              </a:extLst>
            </p:cNvPr>
            <p:cNvSpPr txBox="1"/>
            <p:nvPr/>
          </p:nvSpPr>
          <p:spPr>
            <a:xfrm>
              <a:off x="3825566" y="6583135"/>
              <a:ext cx="535949" cy="255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0" dirty="0"/>
                <a:t>HR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86E37C-6156-7340-B450-5C06D31CD329}"/>
                  </a:ext>
                </a:extLst>
              </p:cNvPr>
              <p:cNvSpPr txBox="1"/>
              <p:nvPr/>
            </p:nvSpPr>
            <p:spPr>
              <a:xfrm>
                <a:off x="7896200" y="1157527"/>
                <a:ext cx="3893536" cy="224676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Power gain at range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&gt;−0.1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Global minimum of power loss happened at range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−0.5, 0</m:t>
                        </m:r>
                      </m:e>
                    </m:d>
                  </m:oMath>
                </a14:m>
                <a:r>
                  <a:rPr lang="en-US" sz="2000" i="1" dirty="0"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ea typeface="Cambria Math" panose="02040503050406030204" pitchFamily="18" charset="0"/>
                  </a:rPr>
                  <a:t>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(−1, 0)</m:t>
                    </m:r>
                  </m:oMath>
                </a14:m>
                <a:r>
                  <a:rPr lang="en-US" sz="2000" dirty="0"/>
                  <a:t> up to model set-up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How models are set-up impacts to the area of power loss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86E37C-6156-7340-B450-5C06D31CD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200" y="1157527"/>
                <a:ext cx="3893536" cy="2246769"/>
              </a:xfrm>
              <a:prstGeom prst="rect">
                <a:avLst/>
              </a:prstGeom>
              <a:blipFill>
                <a:blip r:embed="rId7"/>
                <a:stretch>
                  <a:fillRect l="-971" t="-55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A1A8453F-C2FD-7340-8CA2-7D4704F98553}"/>
              </a:ext>
            </a:extLst>
          </p:cNvPr>
          <p:cNvSpPr/>
          <p:nvPr/>
        </p:nvSpPr>
        <p:spPr>
          <a:xfrm>
            <a:off x="2375094" y="1176927"/>
            <a:ext cx="1128618" cy="1229885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mago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EA5F68E-28D1-4845-B751-4D58418F1615}"/>
              </a:ext>
            </a:extLst>
          </p:cNvPr>
          <p:cNvSpPr/>
          <p:nvPr/>
        </p:nvSpPr>
        <p:spPr>
          <a:xfrm>
            <a:off x="2351584" y="2919195"/>
            <a:ext cx="1128618" cy="1229885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mago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E1AF8F-1E41-C442-8AE5-C84219EC56B2}"/>
              </a:ext>
            </a:extLst>
          </p:cNvPr>
          <p:cNvSpPr/>
          <p:nvPr/>
        </p:nvSpPr>
        <p:spPr>
          <a:xfrm>
            <a:off x="2279576" y="4725144"/>
            <a:ext cx="1128618" cy="1229885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mag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36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553BC9A7-D0FA-3D42-A6A5-38B48C89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70" y="452439"/>
            <a:ext cx="10402765" cy="532451"/>
          </a:xfrm>
        </p:spPr>
        <p:txBody>
          <a:bodyPr/>
          <a:lstStyle/>
          <a:p>
            <a:r>
              <a:rPr lang="en-US" dirty="0"/>
              <a:t>New design variable to consider: </a:t>
            </a:r>
            <a:r>
              <a:rPr lang="en-US" i="1" dirty="0"/>
              <a:t>Control comparability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1DB8F-7277-9148-BBCA-1B8A4FDE5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C32AB4-61FB-4062-9E20-33DD6EC6477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08E092-6CE6-4B42-9513-3087D22284E7}"/>
              </a:ext>
            </a:extLst>
          </p:cNvPr>
          <p:cNvCxnSpPr/>
          <p:nvPr/>
        </p:nvCxnSpPr>
        <p:spPr bwMode="auto">
          <a:xfrm>
            <a:off x="1729777" y="2605383"/>
            <a:ext cx="8568952" cy="0"/>
          </a:xfrm>
          <a:prstGeom prst="straightConnector1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tx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eft Brace 6">
            <a:extLst>
              <a:ext uri="{FF2B5EF4-FFF2-40B4-BE49-F238E27FC236}">
                <a16:creationId xmlns:a16="http://schemas.microsoft.com/office/drawing/2014/main" id="{FAEC3477-D06D-3541-9130-92037A75D897}"/>
              </a:ext>
            </a:extLst>
          </p:cNvPr>
          <p:cNvSpPr/>
          <p:nvPr/>
        </p:nvSpPr>
        <p:spPr bwMode="auto">
          <a:xfrm rot="16200000">
            <a:off x="5402185" y="2245343"/>
            <a:ext cx="360040" cy="1368152"/>
          </a:xfrm>
          <a:prstGeom prst="leftBrac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mag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3B7DBD-6F1A-6844-9701-6B538F24CB63}"/>
              </a:ext>
            </a:extLst>
          </p:cNvPr>
          <p:cNvSpPr txBox="1"/>
          <p:nvPr/>
        </p:nvSpPr>
        <p:spPr>
          <a:xfrm>
            <a:off x="4888277" y="3214676"/>
            <a:ext cx="1512168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Green Zone: Clear benefit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81EC28E-7551-1542-9230-7DDABC160A8B}"/>
              </a:ext>
            </a:extLst>
          </p:cNvPr>
          <p:cNvSpPr/>
          <p:nvPr/>
        </p:nvSpPr>
        <p:spPr bwMode="auto">
          <a:xfrm rot="16200000">
            <a:off x="6914353" y="2259101"/>
            <a:ext cx="360040" cy="1368152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mago" pitchFamily="2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1C54D75-C2D0-AC4C-80DC-891DC614284C}"/>
              </a:ext>
            </a:extLst>
          </p:cNvPr>
          <p:cNvSpPr/>
          <p:nvPr/>
        </p:nvSpPr>
        <p:spPr bwMode="auto">
          <a:xfrm rot="16200000">
            <a:off x="3890017" y="2259101"/>
            <a:ext cx="360040" cy="1368152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mago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6B0ACF-E232-FD4F-91F4-570C7E6100E9}"/>
              </a:ext>
            </a:extLst>
          </p:cNvPr>
          <p:cNvCxnSpPr>
            <a:cxnSpLocks/>
          </p:cNvCxnSpPr>
          <p:nvPr/>
        </p:nvCxnSpPr>
        <p:spPr bwMode="auto">
          <a:xfrm>
            <a:off x="4018829" y="3185226"/>
            <a:ext cx="709392" cy="129236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85B1D2-E83E-D448-B567-BDA1DCB0A5DE}"/>
              </a:ext>
            </a:extLst>
          </p:cNvPr>
          <p:cNvCxnSpPr>
            <a:cxnSpLocks/>
          </p:cNvCxnSpPr>
          <p:nvPr/>
        </p:nvCxnSpPr>
        <p:spPr bwMode="auto">
          <a:xfrm flipH="1">
            <a:off x="6554313" y="3195817"/>
            <a:ext cx="579834" cy="1281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D6E8CF-4583-234E-9D32-1895BEB407F8}"/>
                  </a:ext>
                </a:extLst>
              </p:cNvPr>
              <p:cNvSpPr txBox="1"/>
              <p:nvPr/>
            </p:nvSpPr>
            <p:spPr>
              <a:xfrm>
                <a:off x="4872237" y="4032537"/>
                <a:ext cx="1538060" cy="92333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US" dirty="0"/>
                  <a:t>Gray Zone:</a:t>
                </a: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inflation /Power loss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D6E8CF-4583-234E-9D32-1895BEB40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237" y="4032537"/>
                <a:ext cx="1538060" cy="923330"/>
              </a:xfrm>
              <a:prstGeom prst="rect">
                <a:avLst/>
              </a:prstGeom>
              <a:blipFill>
                <a:blip r:embed="rId3"/>
                <a:stretch>
                  <a:fillRect t="-1333" b="-8000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64649BC-C625-544E-92E9-CD4020A66839}"/>
              </a:ext>
            </a:extLst>
          </p:cNvPr>
          <p:cNvSpPr txBox="1"/>
          <p:nvPr/>
        </p:nvSpPr>
        <p:spPr>
          <a:xfrm>
            <a:off x="4872237" y="5301670"/>
            <a:ext cx="1538060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Blue Zone:  No borrowing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D40BC181-CADA-BB4A-B97A-2B8467F1FC37}"/>
              </a:ext>
            </a:extLst>
          </p:cNvPr>
          <p:cNvSpPr/>
          <p:nvPr/>
        </p:nvSpPr>
        <p:spPr bwMode="auto">
          <a:xfrm rot="16200000">
            <a:off x="2037008" y="1918259"/>
            <a:ext cx="360040" cy="2049835"/>
          </a:xfrm>
          <a:prstGeom prst="leftBrac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mago" pitchFamily="2" charset="0"/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376074F9-8608-FF4C-8CE8-36B1713945AE}"/>
              </a:ext>
            </a:extLst>
          </p:cNvPr>
          <p:cNvSpPr/>
          <p:nvPr/>
        </p:nvSpPr>
        <p:spPr bwMode="auto">
          <a:xfrm rot="16200000">
            <a:off x="9094254" y="1558682"/>
            <a:ext cx="373798" cy="2755232"/>
          </a:xfrm>
          <a:prstGeom prst="leftBrac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mago" pitchFamily="2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C3C2FB-FF05-D244-A2BE-63453DAEBE16}"/>
              </a:ext>
            </a:extLst>
          </p:cNvPr>
          <p:cNvCxnSpPr>
            <a:cxnSpLocks/>
          </p:cNvCxnSpPr>
          <p:nvPr/>
        </p:nvCxnSpPr>
        <p:spPr bwMode="auto">
          <a:xfrm>
            <a:off x="1945801" y="3253106"/>
            <a:ext cx="2782420" cy="2376613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918392-4F81-F141-A41E-4853E76FE306}"/>
              </a:ext>
            </a:extLst>
          </p:cNvPr>
          <p:cNvCxnSpPr>
            <a:cxnSpLocks/>
          </p:cNvCxnSpPr>
          <p:nvPr/>
        </p:nvCxnSpPr>
        <p:spPr bwMode="auto">
          <a:xfrm flipH="1">
            <a:off x="6554313" y="3267212"/>
            <a:ext cx="2726842" cy="2362507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38DBE61-B725-7C48-BAC2-73E90C7DE982}"/>
              </a:ext>
            </a:extLst>
          </p:cNvPr>
          <p:cNvCxnSpPr/>
          <p:nvPr/>
        </p:nvCxnSpPr>
        <p:spPr bwMode="auto">
          <a:xfrm>
            <a:off x="5582205" y="2506483"/>
            <a:ext cx="0" cy="238096"/>
          </a:xfrm>
          <a:prstGeom prst="lin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tx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4D51C6B-2EA8-9744-821A-659E0E296B4D}"/>
              </a:ext>
            </a:extLst>
          </p:cNvPr>
          <p:cNvSpPr txBox="1"/>
          <p:nvPr/>
        </p:nvSpPr>
        <p:spPr>
          <a:xfrm>
            <a:off x="3975226" y="1817457"/>
            <a:ext cx="321395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/>
              <a:t>Internal/external Control </a:t>
            </a:r>
          </a:p>
          <a:p>
            <a:pPr algn="ctr">
              <a:spcBef>
                <a:spcPts val="0"/>
              </a:spcBef>
            </a:pPr>
            <a:r>
              <a:rPr lang="en-US" dirty="0"/>
              <a:t>Very similar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01AD67-9E70-EA45-A4C8-3117EC5D12B6}"/>
              </a:ext>
            </a:extLst>
          </p:cNvPr>
          <p:cNvSpPr txBox="1"/>
          <p:nvPr/>
        </p:nvSpPr>
        <p:spPr>
          <a:xfrm>
            <a:off x="358233" y="1781436"/>
            <a:ext cx="192741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/>
              <a:t>External Control </a:t>
            </a:r>
          </a:p>
          <a:p>
            <a:pPr algn="ctr">
              <a:spcBef>
                <a:spcPts val="0"/>
              </a:spcBef>
            </a:pPr>
            <a:r>
              <a:rPr lang="en-US" dirty="0"/>
              <a:t>Performs better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A255D8-CE7A-A24B-BFE4-393E35EB6D45}"/>
              </a:ext>
            </a:extLst>
          </p:cNvPr>
          <p:cNvSpPr txBox="1"/>
          <p:nvPr/>
        </p:nvSpPr>
        <p:spPr>
          <a:xfrm>
            <a:off x="9281153" y="1772816"/>
            <a:ext cx="192741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/>
              <a:t>Internal Control </a:t>
            </a:r>
          </a:p>
          <a:p>
            <a:pPr algn="ctr">
              <a:spcBef>
                <a:spcPts val="0"/>
              </a:spcBef>
            </a:pPr>
            <a:r>
              <a:rPr lang="en-US" dirty="0"/>
              <a:t>Performs better</a:t>
            </a:r>
          </a:p>
        </p:txBody>
      </p:sp>
    </p:spTree>
    <p:extLst>
      <p:ext uri="{BB962C8B-B14F-4D97-AF65-F5344CB8AC3E}">
        <p14:creationId xmlns:p14="http://schemas.microsoft.com/office/powerpoint/2010/main" val="32423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D4600-D0BF-CE4D-AB02-5E4E6B3DA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95" y="187357"/>
            <a:ext cx="9817100" cy="1309687"/>
          </a:xfrm>
        </p:spPr>
        <p:txBody>
          <a:bodyPr/>
          <a:lstStyle/>
          <a:p>
            <a:r>
              <a:rPr lang="en-US" dirty="0"/>
              <a:t>Post-hoc hybrid control example 1</a:t>
            </a:r>
            <a:br>
              <a:rPr lang="en-US" dirty="0"/>
            </a:br>
            <a:r>
              <a:rPr lang="en-US" b="0" dirty="0"/>
              <a:t>Borrowing data from an almost identical trial in NSCLC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C6E9A-6322-434A-B303-87D4DD5D5E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C32AB4-61FB-4062-9E20-33DD6EC6477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CAFF37-9416-9B45-9C51-A74AB5F895CE}"/>
              </a:ext>
            </a:extLst>
          </p:cNvPr>
          <p:cNvGrpSpPr/>
          <p:nvPr/>
        </p:nvGrpSpPr>
        <p:grpSpPr>
          <a:xfrm>
            <a:off x="6268846" y="1483590"/>
            <a:ext cx="5653214" cy="4209900"/>
            <a:chOff x="1055440" y="1522932"/>
            <a:chExt cx="6471816" cy="48387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6734D-8DE9-4040-919B-307B993E09A8}"/>
                </a:ext>
              </a:extLst>
            </p:cNvPr>
            <p:cNvSpPr/>
            <p:nvPr/>
          </p:nvSpPr>
          <p:spPr>
            <a:xfrm>
              <a:off x="1055440" y="5013176"/>
              <a:ext cx="3384376" cy="13098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mago" pitchFamily="2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580373-C8EC-D742-8FA5-4668524D3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779"/>
            <a:stretch/>
          </p:blipFill>
          <p:spPr>
            <a:xfrm>
              <a:off x="2063552" y="1522932"/>
              <a:ext cx="5463704" cy="48387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2A8D9A-C35D-A145-879E-598087509BE0}"/>
                </a:ext>
              </a:extLst>
            </p:cNvPr>
            <p:cNvSpPr txBox="1"/>
            <p:nvPr/>
          </p:nvSpPr>
          <p:spPr>
            <a:xfrm>
              <a:off x="1136167" y="4989187"/>
              <a:ext cx="1692188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Trial A control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B3DD50-E64C-524D-AB7B-E0FF6E85BFAA}"/>
                </a:ext>
              </a:extLst>
            </p:cNvPr>
            <p:cNvSpPr txBox="1"/>
            <p:nvPr/>
          </p:nvSpPr>
          <p:spPr>
            <a:xfrm>
              <a:off x="1109152" y="5283087"/>
              <a:ext cx="1836204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Trial A new </a:t>
              </a:r>
              <a:r>
                <a:rPr lang="en-US" dirty="0" err="1">
                  <a:solidFill>
                    <a:srgbClr val="FFC000"/>
                  </a:solidFill>
                </a:rPr>
                <a:t>trt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DC7B6B-8BAA-6B4A-9AF9-D651D831D6F9}"/>
                </a:ext>
              </a:extLst>
            </p:cNvPr>
            <p:cNvSpPr txBox="1"/>
            <p:nvPr/>
          </p:nvSpPr>
          <p:spPr>
            <a:xfrm>
              <a:off x="1100925" y="5574022"/>
              <a:ext cx="1836204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Trial B control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5C5D05-9588-3A42-85D2-F0F5963F1794}"/>
                </a:ext>
              </a:extLst>
            </p:cNvPr>
            <p:cNvSpPr txBox="1"/>
            <p:nvPr/>
          </p:nvSpPr>
          <p:spPr>
            <a:xfrm>
              <a:off x="1100925" y="5879335"/>
              <a:ext cx="1836204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Trial B new </a:t>
              </a:r>
              <a:r>
                <a:rPr lang="en-US" dirty="0" err="1">
                  <a:solidFill>
                    <a:srgbClr val="C00000"/>
                  </a:solidFill>
                </a:rPr>
                <a:t>trt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006A27C-BA4C-9741-A239-A4D623B25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0404" y="2023886"/>
              <a:ext cx="393700" cy="1892300"/>
            </a:xfrm>
            <a:prstGeom prst="rect">
              <a:avLst/>
            </a:prstGeom>
          </p:spPr>
        </p:pic>
      </p:grpSp>
      <p:cxnSp>
        <p:nvCxnSpPr>
          <p:cNvPr id="13" name="AutoShape 16">
            <a:extLst>
              <a:ext uri="{FF2B5EF4-FFF2-40B4-BE49-F238E27FC236}">
                <a16:creationId xmlns:a16="http://schemas.microsoft.com/office/drawing/2014/main" id="{1A1F8FF1-4FD8-0046-B4D4-B9CC65F89DB6}"/>
              </a:ext>
            </a:extLst>
          </p:cNvPr>
          <p:cNvCxnSpPr>
            <a:cxnSpLocks noChangeShapeType="1"/>
            <a:stCxn id="14" idx="6"/>
            <a:endCxn id="22" idx="1"/>
          </p:cNvCxnSpPr>
          <p:nvPr/>
        </p:nvCxnSpPr>
        <p:spPr bwMode="auto">
          <a:xfrm>
            <a:off x="870853" y="2857947"/>
            <a:ext cx="396445" cy="50835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78D31BA-C8C6-EF4D-9C19-9D6E1FD7B723}"/>
              </a:ext>
            </a:extLst>
          </p:cNvPr>
          <p:cNvSpPr/>
          <p:nvPr/>
        </p:nvSpPr>
        <p:spPr>
          <a:xfrm>
            <a:off x="315654" y="2576874"/>
            <a:ext cx="555199" cy="562146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52117" rIns="0" bIns="52117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4D7ECD-30F3-1E46-B7F8-0D6752744C96}"/>
              </a:ext>
            </a:extLst>
          </p:cNvPr>
          <p:cNvSpPr/>
          <p:nvPr/>
        </p:nvSpPr>
        <p:spPr>
          <a:xfrm>
            <a:off x="3618160" y="3880583"/>
            <a:ext cx="2212457" cy="619721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</a:rPr>
              <a:t>New treatment</a:t>
            </a: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</a:rPr>
              <a:t>(n=613)</a:t>
            </a:r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lang="en-US" sz="1600" b="1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</p:txBody>
      </p:sp>
      <p:cxnSp>
        <p:nvCxnSpPr>
          <p:cNvPr id="16" name="AutoShape 16">
            <a:extLst>
              <a:ext uri="{FF2B5EF4-FFF2-40B4-BE49-F238E27FC236}">
                <a16:creationId xmlns:a16="http://schemas.microsoft.com/office/drawing/2014/main" id="{334A7E24-E0C2-5445-83FB-4C661FA0AA2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381153" y="3517322"/>
            <a:ext cx="223510" cy="22095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CEC706F9-6ACC-8449-976C-CA9AD654245F}"/>
              </a:ext>
            </a:extLst>
          </p:cNvPr>
          <p:cNvSpPr/>
          <p:nvPr/>
        </p:nvSpPr>
        <p:spPr>
          <a:xfrm>
            <a:off x="2819294" y="3464114"/>
            <a:ext cx="548364" cy="562146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52117" rIns="0" bIns="52117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</a:p>
        </p:txBody>
      </p:sp>
      <p:cxnSp>
        <p:nvCxnSpPr>
          <p:cNvPr id="18" name="AutoShape 16">
            <a:extLst>
              <a:ext uri="{FF2B5EF4-FFF2-40B4-BE49-F238E27FC236}">
                <a16:creationId xmlns:a16="http://schemas.microsoft.com/office/drawing/2014/main" id="{10F9C345-B1BC-6942-94B5-D5FA8167BC91}"/>
              </a:ext>
            </a:extLst>
          </p:cNvPr>
          <p:cNvCxnSpPr>
            <a:cxnSpLocks noChangeShapeType="1"/>
            <a:stCxn id="17" idx="6"/>
          </p:cNvCxnSpPr>
          <p:nvPr/>
        </p:nvCxnSpPr>
        <p:spPr bwMode="auto">
          <a:xfrm>
            <a:off x="3367658" y="3745187"/>
            <a:ext cx="250501" cy="30082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16B4989-208F-9441-A425-0E147FA9E133}"/>
              </a:ext>
            </a:extLst>
          </p:cNvPr>
          <p:cNvSpPr/>
          <p:nvPr/>
        </p:nvSpPr>
        <p:spPr>
          <a:xfrm>
            <a:off x="315655" y="3050359"/>
            <a:ext cx="5711924" cy="68609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mago" pitchFamily="2" charset="0"/>
            </a:endParaRPr>
          </a:p>
        </p:txBody>
      </p:sp>
      <p:cxnSp>
        <p:nvCxnSpPr>
          <p:cNvPr id="21" name="AutoShape 16">
            <a:extLst>
              <a:ext uri="{FF2B5EF4-FFF2-40B4-BE49-F238E27FC236}">
                <a16:creationId xmlns:a16="http://schemas.microsoft.com/office/drawing/2014/main" id="{0D5F5224-9633-BA40-BBBB-ECA9E5A1386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70853" y="2437217"/>
            <a:ext cx="399344" cy="42073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E159323-BA48-B74E-8332-2ED9EB1CAA5B}"/>
              </a:ext>
            </a:extLst>
          </p:cNvPr>
          <p:cNvSpPr/>
          <p:nvPr/>
        </p:nvSpPr>
        <p:spPr>
          <a:xfrm>
            <a:off x="1267298" y="3074177"/>
            <a:ext cx="1506118" cy="584257"/>
          </a:xfrm>
          <a:prstGeom prst="rect">
            <a:avLst/>
          </a:prstGeom>
          <a:solidFill>
            <a:srgbClr val="676767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</a:rPr>
              <a:t>Docetaxel</a:t>
            </a: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</a:rPr>
              <a:t>(n=143)</a:t>
            </a:r>
            <a:endParaRPr lang="en-US" sz="1600" b="1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2474E1-0A61-8A43-9B73-90EEF6D56080}"/>
              </a:ext>
            </a:extLst>
          </p:cNvPr>
          <p:cNvSpPr/>
          <p:nvPr/>
        </p:nvSpPr>
        <p:spPr>
          <a:xfrm>
            <a:off x="3604663" y="3074177"/>
            <a:ext cx="2225954" cy="625399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</a:rPr>
              <a:t>Docetaxel</a:t>
            </a: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</a:rPr>
              <a:t>(n=612)</a:t>
            </a:r>
            <a:endParaRPr lang="en-US" sz="1600" b="1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3F7CD9-86A0-314C-B35E-770D4DF67B84}"/>
              </a:ext>
            </a:extLst>
          </p:cNvPr>
          <p:cNvSpPr txBox="1"/>
          <p:nvPr/>
        </p:nvSpPr>
        <p:spPr>
          <a:xfrm>
            <a:off x="623392" y="4067780"/>
            <a:ext cx="244827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External control (EC)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B16A3D-D389-3E45-8EB9-F2D4300C1263}"/>
              </a:ext>
            </a:extLst>
          </p:cNvPr>
          <p:cNvSpPr txBox="1"/>
          <p:nvPr/>
        </p:nvSpPr>
        <p:spPr>
          <a:xfrm>
            <a:off x="3583499" y="2459455"/>
            <a:ext cx="244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Concurrent control (CC)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A8D49A-D4BD-7D44-A582-136DC092B4E4}"/>
              </a:ext>
            </a:extLst>
          </p:cNvPr>
          <p:cNvSpPr txBox="1"/>
          <p:nvPr/>
        </p:nvSpPr>
        <p:spPr>
          <a:xfrm>
            <a:off x="1320632" y="4618300"/>
            <a:ext cx="16192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Trial B</a:t>
            </a:r>
          </a:p>
          <a:p>
            <a:r>
              <a:rPr lang="en-US" dirty="0"/>
              <a:t>Ph II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450408-A5EC-A34E-A173-1FE835A61C37}"/>
              </a:ext>
            </a:extLst>
          </p:cNvPr>
          <p:cNvSpPr txBox="1"/>
          <p:nvPr/>
        </p:nvSpPr>
        <p:spPr>
          <a:xfrm>
            <a:off x="4476784" y="4644434"/>
            <a:ext cx="16192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Trial A</a:t>
            </a:r>
          </a:p>
          <a:p>
            <a:r>
              <a:rPr lang="en-US" dirty="0"/>
              <a:t>Ph III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75EE55-0A1E-C446-9A21-B754886F1E40}"/>
              </a:ext>
            </a:extLst>
          </p:cNvPr>
          <p:cNvSpPr/>
          <p:nvPr/>
        </p:nvSpPr>
        <p:spPr>
          <a:xfrm>
            <a:off x="1290583" y="2146840"/>
            <a:ext cx="1482833" cy="6197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</a:rPr>
              <a:t>New treatment</a:t>
            </a: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</a:rPr>
              <a:t>(n=143)</a:t>
            </a:r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lang="en-US" sz="1600" b="1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120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PPTSLIDEFORMATR" val="RXPStandard Screen"/>
  <p:tag name="VARDIVISION" val="RXPDivCorp"/>
  <p:tag name="VARPALETTE" val="RXPpalette_standard_value"/>
  <p:tag name="VARBACKGROUND" val="RXPbackground_dark_value"/>
  <p:tag name="VARPPTPAPER" val="RXPRXP"/>
  <p:tag name="VARPPTGRIDMODE" val="RXPRocheGrid"/>
  <p:tag name="VARPPTTYPE" val="RXPpotRXPP"/>
  <p:tag name="VARPOTVERSION" val="RXP8.8"/>
  <p:tag name="VARPPTLANGSEL" val="RXPEnglish"/>
  <p:tag name="VARPPTCOMPATIBLE4" val="RXPFALSE"/>
  <p:tag name="VARPPTCOMPATIBLE7" val="RXPFALSE"/>
  <p:tag name="VARPPTCOMPATIBLERD03" val="RXPTRUE"/>
  <p:tag name="VARCOLOR" val="RXPcolor_white_colored"/>
  <p:tag name="VAREMBEDFONTSENABLED" val="RXPFALSE"/>
  <p:tag name="VARTOC" val="RXP"/>
  <p:tag name="VARFOOTERAPPLYTOALLPRESSED" val="RXPFALSE"/>
  <p:tag name="VARTITLE" val="RXP"/>
  <p:tag name="VARUNIT" val="RXPRoche"/>
  <p:tag name="VARPPTSETUPPERFORMED" val="RXPTRUE"/>
  <p:tag name="VARPPTSLIDEFORMAT" val="RXPWide Screen (16:9)"/>
  <p:tag name="VARPPTLANG" val="RXPEnglish"/>
  <p:tag name="VARGRIDMODE" val="RXPgrid_none_value"/>
  <p:tag name="VARSAVEMESSAGETIMESTAMP" val="RXP10/11/20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TITLESLIDEMODE" val="RXP1"/>
</p:tagLst>
</file>

<file path=ppt/theme/theme1.xml><?xml version="1.0" encoding="utf-8"?>
<a:theme xmlns:a="http://schemas.openxmlformats.org/drawingml/2006/main" name="Roche">
  <a:themeElements>
    <a:clrScheme name="Roche 2">
      <a:dk1>
        <a:srgbClr val="000000"/>
      </a:dk1>
      <a:lt1>
        <a:srgbClr val="FFFFFF"/>
      </a:lt1>
      <a:dk2>
        <a:srgbClr val="969696"/>
      </a:dk2>
      <a:lt2>
        <a:srgbClr val="FF7F00"/>
      </a:lt2>
      <a:accent1>
        <a:srgbClr val="FF7F00"/>
      </a:accent1>
      <a:accent2>
        <a:srgbClr val="800080"/>
      </a:accent2>
      <a:accent3>
        <a:srgbClr val="FFCC00"/>
      </a:accent3>
      <a:accent4>
        <a:srgbClr val="9933FF"/>
      </a:accent4>
      <a:accent5>
        <a:srgbClr val="009900"/>
      </a:accent5>
      <a:accent6>
        <a:srgbClr val="0082DA"/>
      </a:accent6>
      <a:hlink>
        <a:srgbClr val="9933FF"/>
      </a:hlink>
      <a:folHlink>
        <a:srgbClr val="FF3300"/>
      </a:folHlink>
    </a:clrScheme>
    <a:fontScheme name="Roche">
      <a:majorFont>
        <a:latin typeface="Imago"/>
        <a:ea typeface=""/>
        <a:cs typeface=""/>
      </a:majorFont>
      <a:minorFont>
        <a:latin typeface="Imag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ago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ago" pitchFamily="2" charset="0"/>
          </a:defRPr>
        </a:defPPr>
      </a:lstStyle>
      <a:style>
        <a:lnRef idx="1">
          <a:schemeClr val="tx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Roche 1">
        <a:dk1>
          <a:srgbClr val="FF7F00"/>
        </a:dk1>
        <a:lt1>
          <a:srgbClr val="FFFFFF"/>
        </a:lt1>
        <a:dk2>
          <a:srgbClr val="0028A0"/>
        </a:dk2>
        <a:lt2>
          <a:srgbClr val="969696"/>
        </a:lt2>
        <a:accent1>
          <a:srgbClr val="FF7F00"/>
        </a:accent1>
        <a:accent2>
          <a:srgbClr val="800080"/>
        </a:accent2>
        <a:accent3>
          <a:srgbClr val="FFCC00"/>
        </a:accent3>
        <a:accent4>
          <a:srgbClr val="9933FF"/>
        </a:accent4>
        <a:accent5>
          <a:srgbClr val="009900"/>
        </a:accent5>
        <a:accent6>
          <a:srgbClr val="0082DA"/>
        </a:accent6>
        <a:hlink>
          <a:srgbClr val="9933FF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oche 2">
        <a:dk1>
          <a:srgbClr val="000000"/>
        </a:dk1>
        <a:lt1>
          <a:srgbClr val="FFFFFF"/>
        </a:lt1>
        <a:dk2>
          <a:srgbClr val="969696"/>
        </a:dk2>
        <a:lt2>
          <a:srgbClr val="FF7F00"/>
        </a:lt2>
        <a:accent1>
          <a:srgbClr val="FF7F00"/>
        </a:accent1>
        <a:accent2>
          <a:srgbClr val="800080"/>
        </a:accent2>
        <a:accent3>
          <a:srgbClr val="FFCC00"/>
        </a:accent3>
        <a:accent4>
          <a:srgbClr val="9933FF"/>
        </a:accent4>
        <a:accent5>
          <a:srgbClr val="009900"/>
        </a:accent5>
        <a:accent6>
          <a:srgbClr val="0082DA"/>
        </a:accent6>
        <a:hlink>
          <a:srgbClr val="9933FF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oche 3">
        <a:dk1>
          <a:srgbClr val="000000"/>
        </a:dk1>
        <a:lt1>
          <a:srgbClr val="FFFFFF"/>
        </a:lt1>
        <a:dk2>
          <a:srgbClr val="959595"/>
        </a:dk2>
        <a:lt2>
          <a:srgbClr val="676767"/>
        </a:lt2>
        <a:accent1>
          <a:srgbClr val="B2B2B2"/>
        </a:accent1>
        <a:accent2>
          <a:srgbClr val="4D4D4D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454545"/>
        </a:accent6>
        <a:hlink>
          <a:srgbClr val="EAEAEA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Roche 2">
    <a:dk1>
      <a:srgbClr val="000000"/>
    </a:dk1>
    <a:lt1>
      <a:srgbClr val="FFFFFF"/>
    </a:lt1>
    <a:dk2>
      <a:srgbClr val="969696"/>
    </a:dk2>
    <a:lt2>
      <a:srgbClr val="FF7F00"/>
    </a:lt2>
    <a:accent1>
      <a:srgbClr val="FF7F00"/>
    </a:accent1>
    <a:accent2>
      <a:srgbClr val="800080"/>
    </a:accent2>
    <a:accent3>
      <a:srgbClr val="FFCC00"/>
    </a:accent3>
    <a:accent4>
      <a:srgbClr val="9933FF"/>
    </a:accent4>
    <a:accent5>
      <a:srgbClr val="009900"/>
    </a:accent5>
    <a:accent6>
      <a:srgbClr val="0082DA"/>
    </a:accent6>
    <a:hlink>
      <a:srgbClr val="9933FF"/>
    </a:hlink>
    <a:folHlink>
      <a:srgbClr val="FF33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191ad30-9ade-4f0c-b78e-cf30469879ae"/>
    <TaxKeywordTaxHTField xmlns="2651afc3-8784-4723-a3eb-8e0a01c66d27">
      <Terms xmlns="http://schemas.microsoft.com/office/infopath/2007/PartnerControls"/>
    </TaxKeywordTaxHTField>
    <_dlc_ExpireDateSaved xmlns="http://schemas.microsoft.com/sharepoint/v3" xsi:nil="true"/>
    <_dlc_ExpireDate xmlns="http://schemas.microsoft.com/sharepoint/v3">2020-12-24T05:00:00+00:00</_dlc_ExpireDat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C941417B8D0A4B91CC03BC2CC033E6" ma:contentTypeVersion="7" ma:contentTypeDescription="Create a new document." ma:contentTypeScope="" ma:versionID="0be98220e8930bd4343510d08a458d1c">
  <xsd:schema xmlns:xsd="http://www.w3.org/2001/XMLSchema" xmlns:xs="http://www.w3.org/2001/XMLSchema" xmlns:p="http://schemas.microsoft.com/office/2006/metadata/properties" xmlns:ns1="http://schemas.microsoft.com/sharepoint/v3" xmlns:ns2="2651afc3-8784-4723-a3eb-8e0a01c66d27" xmlns:ns3="f191ad30-9ade-4f0c-b78e-cf30469879ae" targetNamespace="http://schemas.microsoft.com/office/2006/metadata/properties" ma:root="true" ma:fieldsID="e76afb1159db447b9a6b032fd1d18941" ns1:_="" ns2:_="" ns3:_="">
    <xsd:import namespace="http://schemas.microsoft.com/sharepoint/v3"/>
    <xsd:import namespace="2651afc3-8784-4723-a3eb-8e0a01c66d27"/>
    <xsd:import namespace="f191ad30-9ade-4f0c-b78e-cf30469879ae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3:TaxCatchAll" minOccurs="0"/>
                <xsd:element ref="ns1:_dlc_ExpireDateSaved" minOccurs="0"/>
                <xsd:element ref="ns1:_dlc_ExpireDate" minOccurs="0"/>
                <xsd:element ref="ns1:_dlc_Exempt" minOccurs="0"/>
                <xsd:element ref="ns1:_vti_ItemDeclaredRecor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11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12" nillable="true" ma:displayName="Expiration Date" ma:description="" ma:hidden="true" ma:indexed="true" ma:internalName="_dlc_ExpireDate" ma:readOnly="true">
      <xsd:simpleType>
        <xsd:restriction base="dms:DateTime"/>
      </xsd:simpleType>
    </xsd:element>
    <xsd:element name="_dlc_Exempt" ma:index="13" nillable="true" ma:displayName="Exempt from Policy" ma:hidden="true" ma:internalName="_dlc_Exempt" ma:readOnly="true">
      <xsd:simpleType>
        <xsd:restriction base="dms:Unknown"/>
      </xsd:simpleType>
    </xsd:element>
    <xsd:element name="_vti_ItemDeclaredRecord" ma:index="14" nillable="true" ma:displayName="Declared Record" ma:hidden="true" ma:internalName="_vti_ItemDeclaredRecord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51afc3-8784-4723-a3eb-8e0a01c66d27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cb3b16da-6438-44a9-840c-73f1ed966cc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91ad30-9ade-4f0c-b78e-cf30469879a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description="" ma:hidden="true" ma:list="{446d5a27-6e81-4d18-b9b6-b00eaa34f3c6}" ma:internalName="TaxCatchAll" ma:showField="CatchAllData" ma:web="2651afc3-8784-4723-a3eb-8e0a01c66d2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923B75-9B18-4F3D-AC65-1217F9E1691F}">
  <ds:schemaRefs>
    <ds:schemaRef ds:uri="http://purl.org/dc/dcmitype/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f191ad30-9ade-4f0c-b78e-cf30469879ae"/>
    <ds:schemaRef ds:uri="2651afc3-8784-4723-a3eb-8e0a01c66d27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F3AF2857-86AF-4D6D-B75E-5811B39E1D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55C241-9603-4A59-8281-C51E082BC7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651afc3-8784-4723-a3eb-8e0a01c66d27"/>
    <ds:schemaRef ds:uri="f191ad30-9ade-4f0c-b78e-cf30469879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25475</TotalTime>
  <Pages>16</Pages>
  <Words>1348</Words>
  <Application>Microsoft Macintosh PowerPoint</Application>
  <PresentationFormat>Widescreen</PresentationFormat>
  <Paragraphs>258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Imago</vt:lpstr>
      <vt:lpstr>Minion</vt:lpstr>
      <vt:lpstr>Arial</vt:lpstr>
      <vt:lpstr>Calibri</vt:lpstr>
      <vt:lpstr>Cambria Math</vt:lpstr>
      <vt:lpstr>Helvetica</vt:lpstr>
      <vt:lpstr>Helvetica Neue</vt:lpstr>
      <vt:lpstr>Times New Roman</vt:lpstr>
      <vt:lpstr>Wingdings</vt:lpstr>
      <vt:lpstr>Roche</vt:lpstr>
      <vt:lpstr>Randomized Clinical Trials with Hybrid Controls  - Designs and Considerations</vt:lpstr>
      <vt:lpstr>Future trial design options Utilize a hybrid control formed by both external and internal controls </vt:lpstr>
      <vt:lpstr>What are our choices? </vt:lpstr>
      <vt:lpstr>Dynamic borrowing methods (purple, green, blue) achieve similar power gains as full borrowing (red) with much less type I error inflation K. Viele et al 2013 </vt:lpstr>
      <vt:lpstr>Dive in method operating characteristics Simulation based on commensurate priors approach as an example</vt:lpstr>
      <vt:lpstr>PowerPoint Presentation</vt:lpstr>
      <vt:lpstr>PowerPoint Presentation</vt:lpstr>
      <vt:lpstr>New design variable to consider: Control comparability </vt:lpstr>
      <vt:lpstr>Post-hoc hybrid control example 1 Borrowing data from an almost identical trial in NSCLC</vt:lpstr>
      <vt:lpstr>Dynamic borrowing objectively accepts external control when controls are comparable </vt:lpstr>
      <vt:lpstr>Post-hoc hybrid control example 2 Borrowing data from historical studies in mCRC </vt:lpstr>
      <vt:lpstr>Dynamic borrowing objectively downweighs external control when controls are not comparable </vt:lpstr>
      <vt:lpstr>When design a hybrid control trial</vt:lpstr>
      <vt:lpstr>Design example 1: a “Minimally invasive” hybrid control trial</vt:lpstr>
      <vt:lpstr>Design example 2: an adaptive hybrid control trial</vt:lpstr>
      <vt:lpstr>Hybrid control trial design decision flow: 7 steps</vt:lpstr>
      <vt:lpstr>Summary</vt:lpstr>
      <vt:lpstr>Acknowledgement </vt:lpstr>
      <vt:lpstr>Reference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Roche Template</dc:title>
  <dc:creator>Zhu, Jiawen {MDBA~New York City}</dc:creator>
  <cp:lastModifiedBy>Jiawen Zhu</cp:lastModifiedBy>
  <cp:revision>698</cp:revision>
  <cp:lastPrinted>1998-09-09T08:32:30Z</cp:lastPrinted>
  <dcterms:created xsi:type="dcterms:W3CDTF">2002-05-06T07:33:01Z</dcterms:created>
  <dcterms:modified xsi:type="dcterms:W3CDTF">2019-11-01T18:46:27Z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0x010100CEC941417B8D0A4B91CC03BC2CC033E6</vt:lpwstr>
  </property>
  <property fmtid="{D5CDD505-2E9C-101B-9397-08002B2CF9AE}" pid="3" name="TaxKeyword">
    <vt:lpwstr/>
  </property>
  <property fmtid="{D5CDD505-2E9C-101B-9397-08002B2CF9AE}" pid="4" name="_dlc_policyId">
    <vt:lpwstr>/personal/zhuj74/collaboration projectmulticopter design</vt:lpwstr>
  </property>
  <property fmtid="{D5CDD505-2E9C-101B-9397-08002B2CF9AE}" pid="5" name="ItemRetentionFormula">
    <vt:lpwstr>&lt;formula id="Roche.Common.Coremap.ExpirationFormula" /&gt;</vt:lpwstr>
  </property>
</Properties>
</file>